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430" r:id="rId2"/>
    <p:sldId id="436" r:id="rId3"/>
    <p:sldId id="441" r:id="rId4"/>
    <p:sldId id="440" r:id="rId5"/>
    <p:sldId id="437" r:id="rId6"/>
    <p:sldId id="433" r:id="rId7"/>
    <p:sldId id="434" r:id="rId8"/>
    <p:sldId id="447" r:id="rId9"/>
    <p:sldId id="448" r:id="rId10"/>
    <p:sldId id="443" r:id="rId11"/>
    <p:sldId id="444" r:id="rId12"/>
    <p:sldId id="445" r:id="rId13"/>
    <p:sldId id="446" r:id="rId14"/>
    <p:sldId id="4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A6E99A-BC28-DF41-99D5-095596FB4CA0}" v="1597" dt="2024-04-02T18:06:22.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06"/>
    <p:restoredTop sz="74539"/>
  </p:normalViewPr>
  <p:slideViewPr>
    <p:cSldViewPr snapToGrid="0">
      <p:cViewPr varScale="1">
        <p:scale>
          <a:sx n="77" d="100"/>
          <a:sy n="77" d="100"/>
        </p:scale>
        <p:origin x="216"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B8E7DE-F7E9-894C-802E-477906CB2403}"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8F472-71A9-004E-A4A5-4EEEF470E501}" type="slidenum">
              <a:rPr lang="en-US" smtClean="0"/>
              <a:t>‹#›</a:t>
            </a:fld>
            <a:endParaRPr lang="en-US"/>
          </a:p>
        </p:txBody>
      </p:sp>
    </p:spTree>
    <p:extLst>
      <p:ext uri="{BB962C8B-B14F-4D97-AF65-F5344CB8AC3E}">
        <p14:creationId xmlns:p14="http://schemas.microsoft.com/office/powerpoint/2010/main" val="195602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access hyperlink, please put the slideshow in presenter mode, or copy and paste to browser here: https://</a:t>
            </a:r>
            <a:r>
              <a:rPr lang="en-US" b="0" dirty="0" err="1"/>
              <a:t>forms.office.com</a:t>
            </a:r>
            <a:r>
              <a:rPr lang="en-US" b="0" dirty="0"/>
              <a:t>/Pages/</a:t>
            </a:r>
            <a:r>
              <a:rPr lang="en-US" b="0" dirty="0" err="1"/>
              <a:t>ResponsePage.aspx?id</a:t>
            </a:r>
            <a:r>
              <a:rPr lang="en-US" b="0" dirty="0"/>
              <a:t>=CGvJAoQTtEGODsxA-pa8JeT8fHPBduhKm-IevWlfgf5UOUtIVVZCTk1SSUlTMUROUFBYOURPWjdSUy4u</a:t>
            </a:r>
          </a:p>
        </p:txBody>
      </p:sp>
      <p:sp>
        <p:nvSpPr>
          <p:cNvPr id="4" name="Slide Number Placeholder 3"/>
          <p:cNvSpPr>
            <a:spLocks noGrp="1"/>
          </p:cNvSpPr>
          <p:nvPr>
            <p:ph type="sldNum" sz="quarter" idx="5"/>
          </p:nvPr>
        </p:nvSpPr>
        <p:spPr/>
        <p:txBody>
          <a:bodyPr/>
          <a:lstStyle/>
          <a:p>
            <a:fld id="{A504CFB0-B92B-884D-8816-77981249C26E}" type="slidenum">
              <a:rPr lang="en-US" smtClean="0"/>
              <a:t>3</a:t>
            </a:fld>
            <a:endParaRPr lang="en-US"/>
          </a:p>
        </p:txBody>
      </p:sp>
    </p:spTree>
    <p:extLst>
      <p:ext uri="{BB962C8B-B14F-4D97-AF65-F5344CB8AC3E}">
        <p14:creationId xmlns:p14="http://schemas.microsoft.com/office/powerpoint/2010/main" val="308828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Please put in presenter mode to view hyperlink or copy and paste to browser: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t>Pins: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www.amazon.com</a:t>
            </a:r>
            <a:r>
              <a:rPr lang="en-US" b="0" dirty="0"/>
              <a:t>/Fundraising-Cause-Childhood-Cancer-Awareness/</a:t>
            </a:r>
            <a:r>
              <a:rPr lang="en-US" b="0" dirty="0" err="1"/>
              <a:t>dp</a:t>
            </a:r>
            <a:r>
              <a:rPr lang="en-US" b="0" dirty="0"/>
              <a:t>/B07T74TDLZ/ref=sr_1_1_sspa?crid=5ZAXQ61PCJK9&amp;dib=eyJ2IjoiMSJ9.F8tKGIEuR-jHAI2-VJw9C23mfoMIoAMaJTcP1hKTVXMA7SvoYujSa1MzKBsgPwji_uO-fnpdDsuZ5UGlCycRZee61jdOiWUSIk4rkWQswhuBy2tJ42GE3mjfRaJVz8vfHfEKch0LWSSV2jRuiDw6l-XMq3TZF6xgDv6Ho9voevX57TNApzfxbuRZexZPSC8WCkUMHoAPZ1Vy1yRJsPYSyFSyUqZeJQm5VuZiAMsGVRiJcGeAqJu2IL7oIF5GPpO4f0m8dqi4Nzy0D3PyS0Odh-1dtKB-tB2DozY6_KzrRyY.H_Ke9-uO7MuNEuwIiEtfTnVgiHgd2cjP5htytkRLarM&amp;dib_tag=</a:t>
            </a:r>
            <a:r>
              <a:rPr lang="en-US" b="0" dirty="0" err="1"/>
              <a:t>se&amp;keywords</a:t>
            </a:r>
            <a:r>
              <a:rPr lang="en-US" b="0" dirty="0"/>
              <a:t>=pediatric%2Bcancer%2Bawareness%2Bpins&amp;qid=1712000229&amp;sprefix=pediatric%2Bcancer%2Bawareness%2Bpins%2Caps%2C81&amp;sr=8-1-spons&amp;sp_csd=d2lkZ2V0TmFtZT1zcF9hdGY&amp;th=1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t>Hershey Kisses: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www.amazon.com</a:t>
            </a:r>
            <a:r>
              <a:rPr lang="en-US" b="0" dirty="0"/>
              <a:t>/CHILDHOOD-CANCER-AWARENESS-HERSHEY-KISSES/</a:t>
            </a:r>
            <a:r>
              <a:rPr lang="en-US" b="0" dirty="0" err="1"/>
              <a:t>dp</a:t>
            </a:r>
            <a:r>
              <a:rPr lang="en-US" b="0" dirty="0"/>
              <a:t>/B07ZLV8HC8/ref=sr_1_10?crid=2W1YJEFY7CD2X&amp;dib=eyJ2IjoiMSJ9.106y_qiU8BzRg6qbsW4EIJ036AkX2rzIIdt3tFt2Aba5wJrZEOwEYNYOAFgf2u4omZPK8dmJy6VlaUxvJmgOf_hOWaBigvEurlWGbCoVQH7HLt0UBg14r9SqkayRNyI9sZusnC0VNWuSQg_LrSC0rLdvihBJR-N9v2pW6WWxt6HU-vnbtsWeGwB2EnK542pDomzbGnNE1Mn40g9P-aHl3Yb3dg1fyJZLlzQEa1lFTbrrF-cIyD2bd-AOVfdOswSXqHJG_QmwCCmkZzzl4EM5EjEgbuNLLSSyOagq_xH4Jao.qQKNOOBgsEvlLnKT8pN5M9uRlIEU_hiv_7OE27hvKvM&amp;dib_tag=</a:t>
            </a:r>
            <a:r>
              <a:rPr lang="en-US" b="0" dirty="0" err="1"/>
              <a:t>se&amp;keywords</a:t>
            </a:r>
            <a:r>
              <a:rPr lang="en-US" b="0" dirty="0"/>
              <a:t>=</a:t>
            </a:r>
            <a:r>
              <a:rPr lang="en-US" b="0" dirty="0" err="1"/>
              <a:t>pediatric+cancer+awareness+hershey+kisses&amp;qid</a:t>
            </a:r>
            <a:r>
              <a:rPr lang="en-US" b="0" dirty="0"/>
              <a:t>=1712000028&amp;sprefix=pediatric+cancer+awareness+hershey+kisses%2Caps%2C63&amp;sr=8-10.</a:t>
            </a:r>
          </a:p>
        </p:txBody>
      </p:sp>
      <p:sp>
        <p:nvSpPr>
          <p:cNvPr id="4" name="Slide Number Placeholder 3"/>
          <p:cNvSpPr>
            <a:spLocks noGrp="1"/>
          </p:cNvSpPr>
          <p:nvPr>
            <p:ph type="sldNum" sz="quarter" idx="5"/>
          </p:nvPr>
        </p:nvSpPr>
        <p:spPr/>
        <p:txBody>
          <a:bodyPr/>
          <a:lstStyle/>
          <a:p>
            <a:fld id="{A504CFB0-B92B-884D-8816-77981249C26E}" type="slidenum">
              <a:rPr lang="en-US" smtClean="0"/>
              <a:t>12</a:t>
            </a:fld>
            <a:endParaRPr lang="en-US"/>
          </a:p>
        </p:txBody>
      </p:sp>
    </p:spTree>
    <p:extLst>
      <p:ext uri="{BB962C8B-B14F-4D97-AF65-F5344CB8AC3E}">
        <p14:creationId xmlns:p14="http://schemas.microsoft.com/office/powerpoint/2010/main" val="481397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Are you interested in being a RL? Connect with </a:t>
            </a:r>
            <a:r>
              <a:rPr lang="en-US" b="0" dirty="0" err="1"/>
              <a:t>Malaina.Saha@pinkyswear.org</a:t>
            </a:r>
            <a:r>
              <a:rPr lang="en-US" b="0" dirty="0"/>
              <a:t>.</a:t>
            </a:r>
          </a:p>
        </p:txBody>
      </p:sp>
      <p:sp>
        <p:nvSpPr>
          <p:cNvPr id="4" name="Slide Number Placeholder 3"/>
          <p:cNvSpPr>
            <a:spLocks noGrp="1"/>
          </p:cNvSpPr>
          <p:nvPr>
            <p:ph type="sldNum" sz="quarter" idx="5"/>
          </p:nvPr>
        </p:nvSpPr>
        <p:spPr/>
        <p:txBody>
          <a:bodyPr/>
          <a:lstStyle/>
          <a:p>
            <a:fld id="{A504CFB0-B92B-884D-8816-77981249C26E}" type="slidenum">
              <a:rPr lang="en-US" smtClean="0"/>
              <a:t>13</a:t>
            </a:fld>
            <a:endParaRPr lang="en-US"/>
          </a:p>
        </p:txBody>
      </p:sp>
    </p:spTree>
    <p:extLst>
      <p:ext uri="{BB962C8B-B14F-4D97-AF65-F5344CB8AC3E}">
        <p14:creationId xmlns:p14="http://schemas.microsoft.com/office/powerpoint/2010/main" val="48041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8F472-71A9-004E-A4A5-4EEEF470E501}" type="slidenum">
              <a:rPr lang="en-US" smtClean="0"/>
              <a:t>14</a:t>
            </a:fld>
            <a:endParaRPr lang="en-US"/>
          </a:p>
        </p:txBody>
      </p:sp>
    </p:spTree>
    <p:extLst>
      <p:ext uri="{BB962C8B-B14F-4D97-AF65-F5344CB8AC3E}">
        <p14:creationId xmlns:p14="http://schemas.microsoft.com/office/powerpoint/2010/main" val="99847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access hyperlink, please put the slideshow in presenter mode, or copy and paste to browser here: https://</a:t>
            </a:r>
            <a:r>
              <a:rPr lang="en-US" b="0" dirty="0" err="1"/>
              <a:t>pinkyswear.org</a:t>
            </a:r>
            <a:r>
              <a:rPr lang="en-US" b="0" dirty="0"/>
              <a:t>/</a:t>
            </a:r>
            <a:r>
              <a:rPr lang="en-US" b="0" dirty="0" err="1"/>
              <a:t>pack-grad-cords?utm_medium</a:t>
            </a:r>
            <a:r>
              <a:rPr lang="en-US" b="0" dirty="0"/>
              <a:t>=email&amp;_</a:t>
            </a:r>
            <a:r>
              <a:rPr lang="en-US" b="0" dirty="0" err="1"/>
              <a:t>hsmi</a:t>
            </a:r>
            <a:r>
              <a:rPr lang="en-US" b="0" dirty="0"/>
              <a:t>=298939111&amp;_hsenc=p2ANqtz-8QmGIC37kQMks1UhAGsoZINM3wmDUCgsSJFKIz-M8vvRzkwBQnwJOk1n7Du_5S4WfNUbw428ayXN5Lb2_h0te_462WUlv-8x1x4UXxxhHayFL7PrI&amp;utm_content=298939111&amp;utm_source=</a:t>
            </a:r>
            <a:r>
              <a:rPr lang="en-US" b="0" dirty="0" err="1"/>
              <a:t>hs_email</a:t>
            </a:r>
            <a:r>
              <a:rPr lang="en-US" b="0" dirty="0"/>
              <a:t>.</a:t>
            </a:r>
          </a:p>
        </p:txBody>
      </p:sp>
      <p:sp>
        <p:nvSpPr>
          <p:cNvPr id="4" name="Slide Number Placeholder 3"/>
          <p:cNvSpPr>
            <a:spLocks noGrp="1"/>
          </p:cNvSpPr>
          <p:nvPr>
            <p:ph type="sldNum" sz="quarter" idx="5"/>
          </p:nvPr>
        </p:nvSpPr>
        <p:spPr/>
        <p:txBody>
          <a:bodyPr/>
          <a:lstStyle/>
          <a:p>
            <a:fld id="{A504CFB0-B92B-884D-8816-77981249C26E}" type="slidenum">
              <a:rPr lang="en-US" smtClean="0"/>
              <a:t>4</a:t>
            </a:fld>
            <a:endParaRPr lang="en-US"/>
          </a:p>
        </p:txBody>
      </p:sp>
    </p:spTree>
    <p:extLst>
      <p:ext uri="{BB962C8B-B14F-4D97-AF65-F5344CB8AC3E}">
        <p14:creationId xmlns:p14="http://schemas.microsoft.com/office/powerpoint/2010/main" val="2981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Duration: 15 minutes</a:t>
            </a:r>
          </a:p>
          <a:p>
            <a:r>
              <a:rPr lang="en-US" dirty="0"/>
              <a:t>Groups: 2-3 groups</a:t>
            </a:r>
          </a:p>
          <a:p>
            <a:r>
              <a:rPr lang="en-US" dirty="0"/>
              <a:t>Objective: Groups are given 10 minutes to study the three images presented on the screen and connect them to a storyline. Ideally, this story will be connected to the Pack, and groups can create existing stories that occurred at events throughout the academic year or make-up a story about a potential future event – what do groups envision about the Pack, and how they would define the Pack impact, specifically within compassion, collaboration, and celebration?</a:t>
            </a:r>
          </a:p>
        </p:txBody>
      </p:sp>
      <p:sp>
        <p:nvSpPr>
          <p:cNvPr id="4" name="Slide Number Placeholder 3"/>
          <p:cNvSpPr>
            <a:spLocks noGrp="1"/>
          </p:cNvSpPr>
          <p:nvPr>
            <p:ph type="sldNum" sz="quarter" idx="5"/>
          </p:nvPr>
        </p:nvSpPr>
        <p:spPr/>
        <p:txBody>
          <a:bodyPr/>
          <a:lstStyle/>
          <a:p>
            <a:fld id="{BFB8F472-71A9-004E-A4A5-4EEEF470E501}" type="slidenum">
              <a:rPr lang="en-US" smtClean="0"/>
              <a:t>5</a:t>
            </a:fld>
            <a:endParaRPr lang="en-US"/>
          </a:p>
        </p:txBody>
      </p:sp>
    </p:spTree>
    <p:extLst>
      <p:ext uri="{BB962C8B-B14F-4D97-AF65-F5344CB8AC3E}">
        <p14:creationId xmlns:p14="http://schemas.microsoft.com/office/powerpoint/2010/main" val="630896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your campus are the difference for All-Stars and their families. It is with your campus community and network that will enable the Foundation to say “yes” to every family impacted by pediatric cancer and in need of financial and emotional assistance by sharing the Pack program and guiding fundraising efforts.</a:t>
            </a:r>
          </a:p>
          <a:p>
            <a:endParaRPr lang="en-US" dirty="0"/>
          </a:p>
          <a:p>
            <a:r>
              <a:rPr lang="en-US" b="0" u="sng" dirty="0"/>
              <a:t>Share the Values of the Foundation</a:t>
            </a:r>
            <a:r>
              <a:rPr lang="en-US" b="0" u="none" dirty="0"/>
              <a:t>:</a:t>
            </a:r>
          </a:p>
          <a:p>
            <a:pPr marL="171450" indent="-171450">
              <a:buFont typeface="Arial" panose="020B0604020202020204" pitchFamily="34" charset="0"/>
              <a:buChar char="•"/>
            </a:pPr>
            <a:r>
              <a:rPr lang="en-US" b="1" u="none" dirty="0"/>
              <a:t>Compassion</a:t>
            </a:r>
            <a:r>
              <a:rPr lang="en-US" b="0" u="none" dirty="0"/>
              <a:t>: Share our All-Star and their family’s stories with empathy and sincerity. Be kind and patient with your fellow Pinky Swear Pack members. Remember the Pack mission: helping kids with cancer and their families.</a:t>
            </a:r>
          </a:p>
          <a:p>
            <a:pPr marL="171450" indent="-171450">
              <a:buFont typeface="Arial" panose="020B0604020202020204" pitchFamily="34" charset="0"/>
              <a:buChar char="•"/>
            </a:pPr>
            <a:r>
              <a:rPr lang="en-US" b="1" u="none" dirty="0"/>
              <a:t>Collaboration</a:t>
            </a:r>
            <a:r>
              <a:rPr lang="en-US" b="0" u="none" dirty="0"/>
              <a:t>: The Pinky Swear community grows evermore when you and your members work together. Furthermore, the Pinky Swear community grows larger by collaborating with your campus community, including different clubs, professional organizations, departments, alumni, local community, etc. Use your networks to share the Pinky Swear Pack mission and for the Foundation to support All-Star families’ </a:t>
            </a:r>
            <a:r>
              <a:rPr lang="en-US" altLang="en-US" dirty="0">
                <a:cs typeface="Calibri" panose="020F0502020204030204" pitchFamily="34" charset="0"/>
              </a:rPr>
              <a:t>immediate needs, facilitate family fun experiences, and alleviate financial obligations of rent, mortgages, car payments, utility bills, groceries, gas, etc.</a:t>
            </a:r>
          </a:p>
          <a:p>
            <a:pPr marL="171450" indent="-171450">
              <a:buFont typeface="Arial" panose="020B0604020202020204" pitchFamily="34" charset="0"/>
              <a:buChar char="•"/>
            </a:pPr>
            <a:r>
              <a:rPr lang="en-US" b="1" u="none" dirty="0">
                <a:cs typeface="Calibri" panose="020F0502020204030204" pitchFamily="34" charset="0"/>
              </a:rPr>
              <a:t>Celebration</a:t>
            </a:r>
            <a:r>
              <a:rPr lang="en-US" b="0" u="none" dirty="0">
                <a:cs typeface="Calibri" panose="020F0502020204030204" pitchFamily="34" charset="0"/>
              </a:rPr>
              <a:t>: Celebrate success of all sizes within the Pinkly Swear community. You are the leaders that are making strides toward pediatric cancer awareness and supporting All-Stars and their families. Your pinky promise means the world to us. We celebrate your campus everyday, and you should celebrate and honor each milestone that your campus makes for kids with cancer and their families.</a:t>
            </a:r>
            <a:endParaRPr lang="en-US" b="1" u="none" dirty="0"/>
          </a:p>
        </p:txBody>
      </p:sp>
      <p:sp>
        <p:nvSpPr>
          <p:cNvPr id="4" name="Slide Number Placeholder 3"/>
          <p:cNvSpPr>
            <a:spLocks noGrp="1"/>
          </p:cNvSpPr>
          <p:nvPr>
            <p:ph type="sldNum" sz="quarter" idx="5"/>
          </p:nvPr>
        </p:nvSpPr>
        <p:spPr/>
        <p:txBody>
          <a:bodyPr/>
          <a:lstStyle/>
          <a:p>
            <a:fld id="{A504CFB0-B92B-884D-8816-77981249C26E}" type="slidenum">
              <a:rPr lang="en-US" smtClean="0"/>
              <a:t>6</a:t>
            </a:fld>
            <a:endParaRPr lang="en-US"/>
          </a:p>
        </p:txBody>
      </p:sp>
    </p:spTree>
    <p:extLst>
      <p:ext uri="{BB962C8B-B14F-4D97-AF65-F5344CB8AC3E}">
        <p14:creationId xmlns:p14="http://schemas.microsoft.com/office/powerpoint/2010/main" val="795238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8F472-71A9-004E-A4A5-4EEEF470E501}" type="slidenum">
              <a:rPr lang="en-US" smtClean="0"/>
              <a:t>7</a:t>
            </a:fld>
            <a:endParaRPr lang="en-US"/>
          </a:p>
        </p:txBody>
      </p:sp>
    </p:spTree>
    <p:extLst>
      <p:ext uri="{BB962C8B-B14F-4D97-AF65-F5344CB8AC3E}">
        <p14:creationId xmlns:p14="http://schemas.microsoft.com/office/powerpoint/2010/main" val="304856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8F472-71A9-004E-A4A5-4EEEF470E501}" type="slidenum">
              <a:rPr lang="en-US" smtClean="0"/>
              <a:t>8</a:t>
            </a:fld>
            <a:endParaRPr lang="en-US"/>
          </a:p>
        </p:txBody>
      </p:sp>
    </p:spTree>
    <p:extLst>
      <p:ext uri="{BB962C8B-B14F-4D97-AF65-F5344CB8AC3E}">
        <p14:creationId xmlns:p14="http://schemas.microsoft.com/office/powerpoint/2010/main" val="310470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8F472-71A9-004E-A4A5-4EEEF470E501}" type="slidenum">
              <a:rPr lang="en-US" smtClean="0"/>
              <a:t>9</a:t>
            </a:fld>
            <a:endParaRPr lang="en-US"/>
          </a:p>
        </p:txBody>
      </p:sp>
    </p:spTree>
    <p:extLst>
      <p:ext uri="{BB962C8B-B14F-4D97-AF65-F5344CB8AC3E}">
        <p14:creationId xmlns:p14="http://schemas.microsoft.com/office/powerpoint/2010/main" val="2901305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A504CFB0-B92B-884D-8816-77981249C26E}" type="slidenum">
              <a:rPr lang="en-US" smtClean="0"/>
              <a:t>10</a:t>
            </a:fld>
            <a:endParaRPr lang="en-US"/>
          </a:p>
        </p:txBody>
      </p:sp>
    </p:spTree>
    <p:extLst>
      <p:ext uri="{BB962C8B-B14F-4D97-AF65-F5344CB8AC3E}">
        <p14:creationId xmlns:p14="http://schemas.microsoft.com/office/powerpoint/2010/main" val="250724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A504CFB0-B92B-884D-8816-77981249C26E}" type="slidenum">
              <a:rPr lang="en-US" smtClean="0"/>
              <a:t>11</a:t>
            </a:fld>
            <a:endParaRPr lang="en-US"/>
          </a:p>
        </p:txBody>
      </p:sp>
    </p:spTree>
    <p:extLst>
      <p:ext uri="{BB962C8B-B14F-4D97-AF65-F5344CB8AC3E}">
        <p14:creationId xmlns:p14="http://schemas.microsoft.com/office/powerpoint/2010/main" val="104092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B654AC-A209-72B2-6BD4-3114FE785E64}"/>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2" name="Title 1">
            <a:extLst>
              <a:ext uri="{FF2B5EF4-FFF2-40B4-BE49-F238E27FC236}">
                <a16:creationId xmlns:a16="http://schemas.microsoft.com/office/drawing/2014/main" id="{4DF02757-3BA4-6542-8484-2B64828FACD5}"/>
              </a:ext>
            </a:extLst>
          </p:cNvPr>
          <p:cNvSpPr>
            <a:spLocks noGrp="1"/>
          </p:cNvSpPr>
          <p:nvPr>
            <p:ph type="ctrTitle"/>
          </p:nvPr>
        </p:nvSpPr>
        <p:spPr>
          <a:xfrm>
            <a:off x="838200" y="2881071"/>
            <a:ext cx="9144000" cy="2387600"/>
          </a:xfrm>
        </p:spPr>
        <p:txBody>
          <a:bodyPr anchor="b"/>
          <a:lstStyle>
            <a:lvl1pPr algn="l">
              <a:defRPr sz="6000" b="1" i="0">
                <a:solidFill>
                  <a:schemeClr val="bg1"/>
                </a:solidFill>
                <a:latin typeface="Proxima Nova Black"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1CF5538-2ACB-FC4C-87F7-D4E0FE3DBCED}"/>
              </a:ext>
            </a:extLst>
          </p:cNvPr>
          <p:cNvSpPr>
            <a:spLocks noGrp="1"/>
          </p:cNvSpPr>
          <p:nvPr>
            <p:ph type="subTitle" idx="1"/>
          </p:nvPr>
        </p:nvSpPr>
        <p:spPr>
          <a:xfrm>
            <a:off x="838200" y="5360746"/>
            <a:ext cx="9144000" cy="562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FB0DAE5E-BF66-A74B-923A-812362546628}"/>
              </a:ext>
            </a:extLst>
          </p:cNvPr>
          <p:cNvSpPr>
            <a:spLocks noGrp="1"/>
          </p:cNvSpPr>
          <p:nvPr>
            <p:ph type="ftr" sz="quarter" idx="11"/>
          </p:nvPr>
        </p:nvSpPr>
        <p:spPr/>
        <p:txBody>
          <a:bodyPr/>
          <a:lstStyle>
            <a:lvl1pPr>
              <a:defRPr b="0" i="0">
                <a:solidFill>
                  <a:schemeClr val="bg1"/>
                </a:solidFill>
                <a:latin typeface="Proxima Nova" panose="02000506030000020004" pitchFamily="2" charset="0"/>
              </a:defRPr>
            </a:lvl1pPr>
          </a:lstStyle>
          <a:p>
            <a:r>
              <a:rPr lang="en-US" dirty="0" err="1"/>
              <a:t>pinkyswear.org</a:t>
            </a:r>
            <a:endParaRPr lang="en-US" dirty="0"/>
          </a:p>
        </p:txBody>
      </p:sp>
    </p:spTree>
    <p:extLst>
      <p:ext uri="{BB962C8B-B14F-4D97-AF65-F5344CB8AC3E}">
        <p14:creationId xmlns:p14="http://schemas.microsoft.com/office/powerpoint/2010/main" val="35522765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F7F2-8121-6A4E-B9CB-C409EF9BF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4CBF957-B4E2-F344-8478-56E2D5628022}"/>
              </a:ext>
            </a:extLst>
          </p:cNvPr>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sp>
        <p:nvSpPr>
          <p:cNvPr id="4" name="Text Placeholder 3">
            <a:extLst>
              <a:ext uri="{FF2B5EF4-FFF2-40B4-BE49-F238E27FC236}">
                <a16:creationId xmlns:a16="http://schemas.microsoft.com/office/drawing/2014/main" id="{6BEE0DC9-2CE5-7F4D-BA48-D832BC1F2EBD}"/>
              </a:ext>
            </a:extLst>
          </p:cNvPr>
          <p:cNvSpPr>
            <a:spLocks noGrp="1"/>
          </p:cNvSpPr>
          <p:nvPr>
            <p:ph type="body" sz="half" idx="2"/>
          </p:nvPr>
        </p:nvSpPr>
        <p:spPr>
          <a:xfrm>
            <a:off x="839788" y="2305318"/>
            <a:ext cx="3932237" cy="35636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D103261-40C9-2C42-B124-0E1513A87F77}"/>
              </a:ext>
            </a:extLst>
          </p:cNvPr>
          <p:cNvSpPr/>
          <p:nvPr userDrawn="1"/>
        </p:nvSpPr>
        <p:spPr>
          <a:xfrm rot="16200000" flipH="1">
            <a:off x="2778324" y="212925"/>
            <a:ext cx="48815" cy="3932238"/>
          </a:xfrm>
          <a:prstGeom prst="rect">
            <a:avLst/>
          </a:prstGeom>
          <a:solidFill>
            <a:srgbClr val="024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9" name="Footer Placeholder 4">
            <a:extLst>
              <a:ext uri="{FF2B5EF4-FFF2-40B4-BE49-F238E27FC236}">
                <a16:creationId xmlns:a16="http://schemas.microsoft.com/office/drawing/2014/main" id="{99A95DA8-73FE-4758-2949-1BF4DB96C50E}"/>
              </a:ext>
            </a:extLst>
          </p:cNvPr>
          <p:cNvSpPr>
            <a:spLocks noGrp="1"/>
          </p:cNvSpPr>
          <p:nvPr>
            <p:ph type="ftr" sz="quarter" idx="11"/>
          </p:nvPr>
        </p:nvSpPr>
        <p:spPr>
          <a:xfrm>
            <a:off x="4038600" y="6356350"/>
            <a:ext cx="4114800" cy="365125"/>
          </a:xfrm>
        </p:spPr>
        <p:txBody>
          <a:bodyPr/>
          <a:lstStyle>
            <a:lvl1pPr>
              <a:defRPr b="0" i="1">
                <a:solidFill>
                  <a:srgbClr val="024B92"/>
                </a:solidFill>
                <a:latin typeface="Proxima Nova" panose="02000506030000020004" pitchFamily="2" charset="0"/>
              </a:defRPr>
            </a:lvl1pPr>
          </a:lstStyle>
          <a:p>
            <a:r>
              <a:rPr lang="en-US" dirty="0" err="1"/>
              <a:t>pinkyswear.org</a:t>
            </a:r>
            <a:endParaRPr lang="en-US" dirty="0"/>
          </a:p>
        </p:txBody>
      </p:sp>
      <p:pic>
        <p:nvPicPr>
          <p:cNvPr id="10" name="Picture 9" descr="A blue and orange hands making a hand gesture&#10;&#10;Description automatically generated">
            <a:extLst>
              <a:ext uri="{FF2B5EF4-FFF2-40B4-BE49-F238E27FC236}">
                <a16:creationId xmlns:a16="http://schemas.microsoft.com/office/drawing/2014/main" id="{54825E51-C416-2C11-382F-A612DA317CD0}"/>
              </a:ext>
            </a:extLst>
          </p:cNvPr>
          <p:cNvPicPr>
            <a:picLocks noChangeAspect="1"/>
          </p:cNvPicPr>
          <p:nvPr userDrawn="1"/>
        </p:nvPicPr>
        <p:blipFill>
          <a:blip r:embed="rId2"/>
          <a:stretch>
            <a:fillRect/>
          </a:stretch>
        </p:blipFill>
        <p:spPr>
          <a:xfrm>
            <a:off x="10781317" y="5861050"/>
            <a:ext cx="985234" cy="985234"/>
          </a:xfrm>
          <a:prstGeom prst="rect">
            <a:avLst/>
          </a:prstGeom>
        </p:spPr>
      </p:pic>
    </p:spTree>
    <p:extLst>
      <p:ext uri="{BB962C8B-B14F-4D97-AF65-F5344CB8AC3E}">
        <p14:creationId xmlns:p14="http://schemas.microsoft.com/office/powerpoint/2010/main" val="23341050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B654AC-A209-72B2-6BD4-3114FE785E64}"/>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2" name="Title 1">
            <a:extLst>
              <a:ext uri="{FF2B5EF4-FFF2-40B4-BE49-F238E27FC236}">
                <a16:creationId xmlns:a16="http://schemas.microsoft.com/office/drawing/2014/main" id="{4DF02757-3BA4-6542-8484-2B64828FACD5}"/>
              </a:ext>
            </a:extLst>
          </p:cNvPr>
          <p:cNvSpPr>
            <a:spLocks noGrp="1"/>
          </p:cNvSpPr>
          <p:nvPr>
            <p:ph type="ctrTitle"/>
          </p:nvPr>
        </p:nvSpPr>
        <p:spPr>
          <a:xfrm>
            <a:off x="838200" y="2881071"/>
            <a:ext cx="9144000"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1CF5538-2ACB-FC4C-87F7-D4E0FE3DBCED}"/>
              </a:ext>
            </a:extLst>
          </p:cNvPr>
          <p:cNvSpPr>
            <a:spLocks noGrp="1"/>
          </p:cNvSpPr>
          <p:nvPr>
            <p:ph type="subTitle" idx="1"/>
          </p:nvPr>
        </p:nvSpPr>
        <p:spPr>
          <a:xfrm>
            <a:off x="838200" y="5360746"/>
            <a:ext cx="9144000" cy="562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9013567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1B0252-4437-7A7A-B07B-951720C0BCC5}"/>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a:p>
        </p:txBody>
      </p:sp>
      <p:sp>
        <p:nvSpPr>
          <p:cNvPr id="6" name="TextBox 5">
            <a:extLst>
              <a:ext uri="{FF2B5EF4-FFF2-40B4-BE49-F238E27FC236}">
                <a16:creationId xmlns:a16="http://schemas.microsoft.com/office/drawing/2014/main" id="{D622261E-EB35-9F21-E3C7-923E28DF192C}"/>
              </a:ext>
            </a:extLst>
          </p:cNvPr>
          <p:cNvSpPr txBox="1"/>
          <p:nvPr userDrawn="1"/>
        </p:nvSpPr>
        <p:spPr>
          <a:xfrm>
            <a:off x="521704" y="3136612"/>
            <a:ext cx="9904558" cy="1200329"/>
          </a:xfrm>
          <a:prstGeom prst="rect">
            <a:avLst/>
          </a:prstGeom>
          <a:noFill/>
        </p:spPr>
        <p:txBody>
          <a:bodyPr wrap="square">
            <a:spAutoFit/>
          </a:bodyPr>
          <a:lstStyle/>
          <a:p>
            <a:r>
              <a:rPr lang="en-US" sz="3600" b="1" spc="-150" dirty="0">
                <a:solidFill>
                  <a:schemeClr val="bg1"/>
                </a:solidFill>
                <a:latin typeface="Proxima Nova" panose="02000506030000020004" pitchFamily="2" charset="0"/>
              </a:rPr>
              <a:t>Helping </a:t>
            </a:r>
            <a:r>
              <a:rPr lang="en-US" sz="3600" b="1" spc="-150" dirty="0">
                <a:solidFill>
                  <a:srgbClr val="F8981D"/>
                </a:solidFill>
                <a:latin typeface="Proxima Nova" panose="02000506030000020004" pitchFamily="2" charset="0"/>
              </a:rPr>
              <a:t>kids with cancer </a:t>
            </a:r>
            <a:r>
              <a:rPr lang="en-US" sz="3600" b="1" spc="-150" dirty="0">
                <a:solidFill>
                  <a:schemeClr val="bg1"/>
                </a:solidFill>
                <a:latin typeface="Proxima Nova" panose="02000506030000020004" pitchFamily="2" charset="0"/>
              </a:rPr>
              <a:t>and their families with financial and emotional support.</a:t>
            </a:r>
            <a:endParaRPr lang="en-US" sz="3600" b="1" spc="-150" dirty="0">
              <a:latin typeface="Proxima Nova" panose="02000506030000020004" pitchFamily="2" charset="0"/>
            </a:endParaRPr>
          </a:p>
        </p:txBody>
      </p:sp>
      <p:pic>
        <p:nvPicPr>
          <p:cNvPr id="7" name="Picture 6" descr="Text&#10;&#10;Description automatically generated">
            <a:extLst>
              <a:ext uri="{FF2B5EF4-FFF2-40B4-BE49-F238E27FC236}">
                <a16:creationId xmlns:a16="http://schemas.microsoft.com/office/drawing/2014/main" id="{B5766B92-6E8B-E919-37A5-694DE6083FB2}"/>
              </a:ext>
            </a:extLst>
          </p:cNvPr>
          <p:cNvPicPr>
            <a:picLocks noChangeAspect="1"/>
          </p:cNvPicPr>
          <p:nvPr userDrawn="1"/>
        </p:nvPicPr>
        <p:blipFill rotWithShape="1">
          <a:blip r:embed="rId2"/>
          <a:srcRect t="-14028" r="70446"/>
          <a:stretch/>
        </p:blipFill>
        <p:spPr>
          <a:xfrm>
            <a:off x="652332" y="2420845"/>
            <a:ext cx="903883" cy="576017"/>
          </a:xfrm>
          <a:prstGeom prst="rect">
            <a:avLst/>
          </a:prstGeom>
        </p:spPr>
      </p:pic>
      <p:sp>
        <p:nvSpPr>
          <p:cNvPr id="8" name="Footer Placeholder 2">
            <a:extLst>
              <a:ext uri="{FF2B5EF4-FFF2-40B4-BE49-F238E27FC236}">
                <a16:creationId xmlns:a16="http://schemas.microsoft.com/office/drawing/2014/main" id="{C34525D4-76DC-8B96-20F5-DE93B5E3D12A}"/>
              </a:ext>
            </a:extLst>
          </p:cNvPr>
          <p:cNvSpPr>
            <a:spLocks noGrp="1"/>
          </p:cNvSpPr>
          <p:nvPr>
            <p:ph type="ftr" sz="quarter" idx="11"/>
          </p:nvPr>
        </p:nvSpPr>
        <p:spPr>
          <a:xfrm>
            <a:off x="4038600" y="6356350"/>
            <a:ext cx="4114800" cy="365125"/>
          </a:xfrm>
        </p:spPr>
        <p:txBody>
          <a:bodyPr/>
          <a:lstStyle>
            <a:lvl1pPr>
              <a:defRPr sz="1800" b="0" i="1">
                <a:solidFill>
                  <a:schemeClr val="bg1">
                    <a:lumMod val="85000"/>
                  </a:schemeClr>
                </a:solidFill>
                <a:latin typeface="Proxima Nova" panose="02000506030000020004" pitchFamily="2" charset="0"/>
              </a:defRPr>
            </a:lvl1pPr>
          </a:lstStyle>
          <a:p>
            <a:r>
              <a:rPr lang="en-US" dirty="0" err="1"/>
              <a:t>pinkyswear.org</a:t>
            </a:r>
            <a:endParaRPr lang="en-US" dirty="0"/>
          </a:p>
        </p:txBody>
      </p:sp>
    </p:spTree>
    <p:extLst>
      <p:ext uri="{BB962C8B-B14F-4D97-AF65-F5344CB8AC3E}">
        <p14:creationId xmlns:p14="http://schemas.microsoft.com/office/powerpoint/2010/main" val="211106437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 Member Presenter Inf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F8A6BF-5DE5-C3AF-FEB8-7AB2087DC8BE}"/>
              </a:ext>
            </a:extLst>
          </p:cNvPr>
          <p:cNvSpPr/>
          <p:nvPr userDrawn="1"/>
        </p:nvSpPr>
        <p:spPr>
          <a:xfrm rot="16200000">
            <a:off x="7316244" y="1982245"/>
            <a:ext cx="6858001" cy="2893512"/>
          </a:xfrm>
          <a:prstGeom prst="rect">
            <a:avLst/>
          </a:prstGeom>
          <a:gradFill flip="none" rotWithShape="1">
            <a:gsLst>
              <a:gs pos="0">
                <a:srgbClr val="024B92">
                  <a:shade val="30000"/>
                  <a:satMod val="115000"/>
                </a:srgbClr>
              </a:gs>
              <a:gs pos="14000">
                <a:srgbClr val="024B92">
                  <a:shade val="67500"/>
                  <a:satMod val="115000"/>
                </a:srgbClr>
              </a:gs>
              <a:gs pos="100000">
                <a:srgbClr val="024B9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11" name="Title 1">
            <a:extLst>
              <a:ext uri="{FF2B5EF4-FFF2-40B4-BE49-F238E27FC236}">
                <a16:creationId xmlns:a16="http://schemas.microsoft.com/office/drawing/2014/main" id="{1475FEE0-B9A3-41E6-5078-A059E171A9C4}"/>
              </a:ext>
            </a:extLst>
          </p:cNvPr>
          <p:cNvSpPr>
            <a:spLocks noGrp="1"/>
          </p:cNvSpPr>
          <p:nvPr>
            <p:ph type="ctrTitle" hasCustomPrompt="1"/>
          </p:nvPr>
        </p:nvSpPr>
        <p:spPr>
          <a:xfrm>
            <a:off x="683894" y="5778326"/>
            <a:ext cx="7188200" cy="826225"/>
          </a:xfrm>
        </p:spPr>
        <p:txBody>
          <a:bodyPr anchor="t">
            <a:normAutofit/>
          </a:bodyPr>
          <a:lstStyle>
            <a:lvl1pPr algn="l">
              <a:defRPr sz="3600" b="0" i="0">
                <a:solidFill>
                  <a:srgbClr val="024B92"/>
                </a:solidFill>
                <a:latin typeface="Proxima Nova" panose="02000506030000020004" pitchFamily="2" charset="0"/>
              </a:defRPr>
            </a:lvl1pPr>
          </a:lstStyle>
          <a:p>
            <a:r>
              <a:rPr lang="en-US" dirty="0"/>
              <a:t>Insert title here</a:t>
            </a:r>
          </a:p>
        </p:txBody>
      </p:sp>
      <p:sp>
        <p:nvSpPr>
          <p:cNvPr id="16" name="Picture Placeholder 15">
            <a:extLst>
              <a:ext uri="{FF2B5EF4-FFF2-40B4-BE49-F238E27FC236}">
                <a16:creationId xmlns:a16="http://schemas.microsoft.com/office/drawing/2014/main" id="{C19E0912-E1FC-9E19-2657-F2AFC34FFACA}"/>
              </a:ext>
            </a:extLst>
          </p:cNvPr>
          <p:cNvSpPr>
            <a:spLocks noGrp="1"/>
          </p:cNvSpPr>
          <p:nvPr>
            <p:ph type="pic" sz="quarter" idx="11" hasCustomPrompt="1"/>
          </p:nvPr>
        </p:nvSpPr>
        <p:spPr>
          <a:xfrm>
            <a:off x="664166" y="524050"/>
            <a:ext cx="4572000" cy="3956050"/>
          </a:xfrm>
          <a:prstGeom prst="roundRect">
            <a:avLst/>
          </a:prstGeom>
        </p:spPr>
        <p:txBody>
          <a:bodyPr/>
          <a:lstStyle>
            <a:lvl1pPr marL="0" indent="0">
              <a:buNone/>
              <a:defRPr/>
            </a:lvl1pPr>
          </a:lstStyle>
          <a:p>
            <a:r>
              <a:rPr lang="en-US" dirty="0"/>
              <a:t>(Insert team headshot)</a:t>
            </a:r>
          </a:p>
        </p:txBody>
      </p:sp>
      <p:sp>
        <p:nvSpPr>
          <p:cNvPr id="18" name="Content Placeholder 17">
            <a:extLst>
              <a:ext uri="{FF2B5EF4-FFF2-40B4-BE49-F238E27FC236}">
                <a16:creationId xmlns:a16="http://schemas.microsoft.com/office/drawing/2014/main" id="{C5417057-F934-561D-2BB2-7D27022AA6DC}"/>
              </a:ext>
            </a:extLst>
          </p:cNvPr>
          <p:cNvSpPr>
            <a:spLocks noGrp="1"/>
          </p:cNvSpPr>
          <p:nvPr>
            <p:ph sz="quarter" idx="12" hasCustomPrompt="1"/>
          </p:nvPr>
        </p:nvSpPr>
        <p:spPr>
          <a:xfrm>
            <a:off x="684213" y="4821238"/>
            <a:ext cx="7188200" cy="615950"/>
          </a:xfrm>
        </p:spPr>
        <p:txBody>
          <a:bodyPr>
            <a:noAutofit/>
          </a:bodyPr>
          <a:lstStyle>
            <a:lvl1pPr marL="0" indent="0">
              <a:buNone/>
              <a:defRPr sz="4400" b="1" i="0">
                <a:solidFill>
                  <a:srgbClr val="024B92"/>
                </a:solidFill>
                <a:latin typeface="Proxima Nova" panose="02000506030000020004" pitchFamily="2" charset="0"/>
              </a:defRPr>
            </a:lvl1pPr>
          </a:lstStyle>
          <a:p>
            <a:pPr lvl="0"/>
            <a:r>
              <a:rPr lang="en-US" dirty="0"/>
              <a:t>Insert Name Here</a:t>
            </a:r>
          </a:p>
        </p:txBody>
      </p:sp>
      <p:pic>
        <p:nvPicPr>
          <p:cNvPr id="19" name="Picture 18" descr="Text&#10;&#10;Description automatically generated">
            <a:extLst>
              <a:ext uri="{FF2B5EF4-FFF2-40B4-BE49-F238E27FC236}">
                <a16:creationId xmlns:a16="http://schemas.microsoft.com/office/drawing/2014/main" id="{B07D822D-B7C5-685F-7BBD-74D216304BAA}"/>
              </a:ext>
            </a:extLst>
          </p:cNvPr>
          <p:cNvPicPr>
            <a:picLocks noChangeAspect="1"/>
          </p:cNvPicPr>
          <p:nvPr userDrawn="1"/>
        </p:nvPicPr>
        <p:blipFill rotWithShape="1">
          <a:blip r:embed="rId2"/>
          <a:srcRect t="-14028" r="70446"/>
          <a:stretch/>
        </p:blipFill>
        <p:spPr>
          <a:xfrm>
            <a:off x="10293301" y="5293540"/>
            <a:ext cx="903883" cy="576017"/>
          </a:xfrm>
          <a:prstGeom prst="rect">
            <a:avLst/>
          </a:prstGeom>
        </p:spPr>
      </p:pic>
      <p:sp>
        <p:nvSpPr>
          <p:cNvPr id="2" name="Rectangle 1">
            <a:extLst>
              <a:ext uri="{FF2B5EF4-FFF2-40B4-BE49-F238E27FC236}">
                <a16:creationId xmlns:a16="http://schemas.microsoft.com/office/drawing/2014/main" id="{B8A3D4F4-763F-5B2C-5C71-D2C093BC2E6D}"/>
              </a:ext>
            </a:extLst>
          </p:cNvPr>
          <p:cNvSpPr/>
          <p:nvPr userDrawn="1"/>
        </p:nvSpPr>
        <p:spPr>
          <a:xfrm rot="16200000">
            <a:off x="4241856" y="2023586"/>
            <a:ext cx="72277" cy="7188200"/>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Tree>
    <p:extLst>
      <p:ext uri="{BB962C8B-B14F-4D97-AF65-F5344CB8AC3E}">
        <p14:creationId xmlns:p14="http://schemas.microsoft.com/office/powerpoint/2010/main" val="2415242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68505-B2D5-F545-87D4-FBD86D49895C}"/>
              </a:ext>
            </a:extLst>
          </p:cNvPr>
          <p:cNvSpPr>
            <a:spLocks noGrp="1"/>
          </p:cNvSpPr>
          <p:nvPr>
            <p:ph type="title"/>
          </p:nvPr>
        </p:nvSpPr>
        <p:spPr>
          <a:xfrm>
            <a:off x="838200" y="365125"/>
            <a:ext cx="8256104" cy="1325563"/>
          </a:xfrm>
        </p:spPr>
        <p:txBody>
          <a:bodyPr/>
          <a:lstStyle>
            <a:lvl1pPr>
              <a:defRPr>
                <a:solidFill>
                  <a:srgbClr val="024B9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FCAE4F-5E6E-B04E-B1A5-B513ABCCD1A5}"/>
              </a:ext>
            </a:extLst>
          </p:cNvPr>
          <p:cNvSpPr>
            <a:spLocks noGrp="1"/>
          </p:cNvSpPr>
          <p:nvPr>
            <p:ph idx="1"/>
          </p:nvPr>
        </p:nvSpPr>
        <p:spPr>
          <a:xfrm>
            <a:off x="838200" y="1825625"/>
            <a:ext cx="8256104" cy="4351338"/>
          </a:xfrm>
        </p:spPr>
        <p:txBody>
          <a:bodyPr/>
          <a:lstStyle>
            <a:lvl1pPr>
              <a:defRPr>
                <a:solidFill>
                  <a:srgbClr val="024B92"/>
                </a:solidFill>
              </a:defRPr>
            </a:lvl1pPr>
            <a:lvl2pPr>
              <a:defRPr>
                <a:solidFill>
                  <a:srgbClr val="024B92"/>
                </a:solidFill>
              </a:defRPr>
            </a:lvl2pPr>
            <a:lvl3pPr>
              <a:defRPr>
                <a:solidFill>
                  <a:srgbClr val="024B92"/>
                </a:solidFill>
              </a:defRPr>
            </a:lvl3pPr>
            <a:lvl4pPr>
              <a:defRPr>
                <a:solidFill>
                  <a:srgbClr val="024B92"/>
                </a:solidFill>
              </a:defRPr>
            </a:lvl4pPr>
            <a:lvl5pPr>
              <a:defRPr>
                <a:solidFill>
                  <a:srgbClr val="024B9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A4DCB8-5E54-DB45-8E57-2A66F0B189CC}"/>
              </a:ext>
            </a:extLst>
          </p:cNvPr>
          <p:cNvSpPr>
            <a:spLocks noGrp="1"/>
          </p:cNvSpPr>
          <p:nvPr>
            <p:ph type="ftr" sz="quarter" idx="11"/>
          </p:nvPr>
        </p:nvSpPr>
        <p:spPr/>
        <p:txBody>
          <a:bodyPr/>
          <a:lstStyle>
            <a:lvl1pPr>
              <a:defRPr b="0" i="1">
                <a:solidFill>
                  <a:srgbClr val="024B92"/>
                </a:solidFill>
                <a:latin typeface="Proxima Nova" panose="02000506030000020004" pitchFamily="2" charset="0"/>
              </a:defRPr>
            </a:lvl1pPr>
          </a:lstStyle>
          <a:p>
            <a:r>
              <a:rPr lang="en-US" dirty="0" err="1"/>
              <a:t>pinkyswear.org</a:t>
            </a:r>
            <a:endParaRPr lang="en-US" dirty="0"/>
          </a:p>
        </p:txBody>
      </p:sp>
      <p:sp>
        <p:nvSpPr>
          <p:cNvPr id="7" name="Rectangle 6">
            <a:extLst>
              <a:ext uri="{FF2B5EF4-FFF2-40B4-BE49-F238E27FC236}">
                <a16:creationId xmlns:a16="http://schemas.microsoft.com/office/drawing/2014/main" id="{190D484C-D7D1-2A0A-4A47-C006893D208F}"/>
              </a:ext>
            </a:extLst>
          </p:cNvPr>
          <p:cNvSpPr/>
          <p:nvPr userDrawn="1"/>
        </p:nvSpPr>
        <p:spPr>
          <a:xfrm rot="16200000">
            <a:off x="7316244" y="1982245"/>
            <a:ext cx="6858001" cy="2893512"/>
          </a:xfrm>
          <a:prstGeom prst="rect">
            <a:avLst/>
          </a:prstGeom>
          <a:gradFill flip="none" rotWithShape="1">
            <a:gsLst>
              <a:gs pos="0">
                <a:srgbClr val="024B92">
                  <a:shade val="30000"/>
                  <a:satMod val="115000"/>
                </a:srgbClr>
              </a:gs>
              <a:gs pos="14000">
                <a:srgbClr val="024B92">
                  <a:shade val="67500"/>
                  <a:satMod val="115000"/>
                </a:srgbClr>
              </a:gs>
              <a:gs pos="100000">
                <a:srgbClr val="024B9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pic>
        <p:nvPicPr>
          <p:cNvPr id="8" name="Picture 7" descr="Text&#10;&#10;Description automatically generated">
            <a:extLst>
              <a:ext uri="{FF2B5EF4-FFF2-40B4-BE49-F238E27FC236}">
                <a16:creationId xmlns:a16="http://schemas.microsoft.com/office/drawing/2014/main" id="{E8B8C8BF-A8E8-A641-7083-DB58A8AF1C93}"/>
              </a:ext>
            </a:extLst>
          </p:cNvPr>
          <p:cNvPicPr>
            <a:picLocks noChangeAspect="1"/>
          </p:cNvPicPr>
          <p:nvPr userDrawn="1"/>
        </p:nvPicPr>
        <p:blipFill rotWithShape="1">
          <a:blip r:embed="rId2"/>
          <a:srcRect t="-14028" r="70446"/>
          <a:stretch/>
        </p:blipFill>
        <p:spPr>
          <a:xfrm>
            <a:off x="10293301" y="5293540"/>
            <a:ext cx="903883" cy="576017"/>
          </a:xfrm>
          <a:prstGeom prst="rect">
            <a:avLst/>
          </a:prstGeom>
        </p:spPr>
      </p:pic>
      <p:sp>
        <p:nvSpPr>
          <p:cNvPr id="10" name="Rectangle 9">
            <a:extLst>
              <a:ext uri="{FF2B5EF4-FFF2-40B4-BE49-F238E27FC236}">
                <a16:creationId xmlns:a16="http://schemas.microsoft.com/office/drawing/2014/main" id="{F96C0DBB-764C-CB9F-72F1-39AA94F787E7}"/>
              </a:ext>
            </a:extLst>
          </p:cNvPr>
          <p:cNvSpPr/>
          <p:nvPr userDrawn="1"/>
        </p:nvSpPr>
        <p:spPr>
          <a:xfrm rot="16200000">
            <a:off x="4930209" y="-2551968"/>
            <a:ext cx="72085" cy="8256105"/>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Tree>
    <p:extLst>
      <p:ext uri="{BB962C8B-B14F-4D97-AF65-F5344CB8AC3E}">
        <p14:creationId xmlns:p14="http://schemas.microsoft.com/office/powerpoint/2010/main" val="11598838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44C58-B468-33D2-405F-7ACBDFEB6585}"/>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a:p>
        </p:txBody>
      </p:sp>
      <p:sp>
        <p:nvSpPr>
          <p:cNvPr id="9" name="Title 1">
            <a:extLst>
              <a:ext uri="{FF2B5EF4-FFF2-40B4-BE49-F238E27FC236}">
                <a16:creationId xmlns:a16="http://schemas.microsoft.com/office/drawing/2014/main" id="{A851DAC7-23FB-C56E-D08E-F7EF96D6A6A4}"/>
              </a:ext>
            </a:extLst>
          </p:cNvPr>
          <p:cNvSpPr>
            <a:spLocks noGrp="1"/>
          </p:cNvSpPr>
          <p:nvPr>
            <p:ph type="title"/>
          </p:nvPr>
        </p:nvSpPr>
        <p:spPr>
          <a:xfrm>
            <a:off x="204960" y="223456"/>
            <a:ext cx="11148839" cy="1325563"/>
          </a:xfrm>
        </p:spPr>
        <p:txBody>
          <a:bodyPr/>
          <a:lstStyle>
            <a:lvl1pPr>
              <a:defRPr>
                <a:solidFill>
                  <a:schemeClr val="bg1"/>
                </a:solidFill>
              </a:defRPr>
            </a:lvl1pPr>
          </a:lstStyle>
          <a:p>
            <a:r>
              <a:rPr lang="en-US"/>
              <a:t>Click to edit Master title style</a:t>
            </a:r>
            <a:endParaRPr lang="en-US" dirty="0"/>
          </a:p>
        </p:txBody>
      </p:sp>
      <p:pic>
        <p:nvPicPr>
          <p:cNvPr id="11" name="Picture 10" descr="Text&#10;&#10;Description automatically generated">
            <a:extLst>
              <a:ext uri="{FF2B5EF4-FFF2-40B4-BE49-F238E27FC236}">
                <a16:creationId xmlns:a16="http://schemas.microsoft.com/office/drawing/2014/main" id="{8AF891C0-64E6-5E9A-2377-08FC397C4240}"/>
              </a:ext>
            </a:extLst>
          </p:cNvPr>
          <p:cNvPicPr>
            <a:picLocks noChangeAspect="1"/>
          </p:cNvPicPr>
          <p:nvPr userDrawn="1"/>
        </p:nvPicPr>
        <p:blipFill rotWithShape="1">
          <a:blip r:embed="rId2"/>
          <a:srcRect t="-14028" r="70446"/>
          <a:stretch/>
        </p:blipFill>
        <p:spPr>
          <a:xfrm>
            <a:off x="11152795" y="669317"/>
            <a:ext cx="903883" cy="576017"/>
          </a:xfrm>
          <a:prstGeom prst="rect">
            <a:avLst/>
          </a:prstGeom>
        </p:spPr>
      </p:pic>
      <p:sp>
        <p:nvSpPr>
          <p:cNvPr id="3" name="Picture Placeholder 2">
            <a:extLst>
              <a:ext uri="{FF2B5EF4-FFF2-40B4-BE49-F238E27FC236}">
                <a16:creationId xmlns:a16="http://schemas.microsoft.com/office/drawing/2014/main" id="{C80FB0A2-08D0-3B7D-2259-BC597947D52A}"/>
              </a:ext>
            </a:extLst>
          </p:cNvPr>
          <p:cNvSpPr>
            <a:spLocks noGrp="1"/>
          </p:cNvSpPr>
          <p:nvPr>
            <p:ph type="pic" sz="quarter" idx="10" hasCustomPrompt="1"/>
          </p:nvPr>
        </p:nvSpPr>
        <p:spPr>
          <a:xfrm>
            <a:off x="233656" y="1549020"/>
            <a:ext cx="3770312" cy="4861720"/>
          </a:xfrm>
        </p:spPr>
        <p:txBody>
          <a:bodyPr/>
          <a:lstStyle>
            <a:lvl1pPr marL="0" indent="0">
              <a:buNone/>
              <a:defRPr>
                <a:solidFill>
                  <a:schemeClr val="bg1"/>
                </a:solidFill>
              </a:defRPr>
            </a:lvl1pPr>
          </a:lstStyle>
          <a:p>
            <a:r>
              <a:rPr lang="en-US" dirty="0"/>
              <a:t>(Insert Photo 1 Here)</a:t>
            </a:r>
          </a:p>
        </p:txBody>
      </p:sp>
      <p:sp>
        <p:nvSpPr>
          <p:cNvPr id="5" name="Picture Placeholder 2">
            <a:extLst>
              <a:ext uri="{FF2B5EF4-FFF2-40B4-BE49-F238E27FC236}">
                <a16:creationId xmlns:a16="http://schemas.microsoft.com/office/drawing/2014/main" id="{957E6F1B-78CA-C71D-87FD-BBF2241136F2}"/>
              </a:ext>
            </a:extLst>
          </p:cNvPr>
          <p:cNvSpPr>
            <a:spLocks noGrp="1"/>
          </p:cNvSpPr>
          <p:nvPr>
            <p:ph type="pic" sz="quarter" idx="11" hasCustomPrompt="1"/>
          </p:nvPr>
        </p:nvSpPr>
        <p:spPr>
          <a:xfrm>
            <a:off x="7583487" y="1549019"/>
            <a:ext cx="3770312" cy="4861720"/>
          </a:xfrm>
        </p:spPr>
        <p:txBody>
          <a:bodyPr/>
          <a:lstStyle>
            <a:lvl1pPr marL="0" indent="0">
              <a:buNone/>
              <a:defRPr>
                <a:solidFill>
                  <a:schemeClr val="bg1"/>
                </a:solidFill>
              </a:defRPr>
            </a:lvl1pPr>
          </a:lstStyle>
          <a:p>
            <a:r>
              <a:rPr lang="en-US" dirty="0"/>
              <a:t>(Insert Photo 3 Here)</a:t>
            </a:r>
          </a:p>
        </p:txBody>
      </p:sp>
      <p:sp>
        <p:nvSpPr>
          <p:cNvPr id="10" name="Picture Placeholder 2">
            <a:extLst>
              <a:ext uri="{FF2B5EF4-FFF2-40B4-BE49-F238E27FC236}">
                <a16:creationId xmlns:a16="http://schemas.microsoft.com/office/drawing/2014/main" id="{94F4873F-CF1D-EB80-6FA7-016D944EFC3C}"/>
              </a:ext>
            </a:extLst>
          </p:cNvPr>
          <p:cNvSpPr>
            <a:spLocks noGrp="1"/>
          </p:cNvSpPr>
          <p:nvPr>
            <p:ph type="pic" sz="quarter" idx="12" hasCustomPrompt="1"/>
          </p:nvPr>
        </p:nvSpPr>
        <p:spPr>
          <a:xfrm>
            <a:off x="3908572" y="2200774"/>
            <a:ext cx="3770312" cy="3558209"/>
          </a:xfrm>
        </p:spPr>
        <p:txBody>
          <a:bodyPr/>
          <a:lstStyle>
            <a:lvl1pPr marL="0" indent="0">
              <a:buNone/>
              <a:defRPr>
                <a:solidFill>
                  <a:schemeClr val="bg1"/>
                </a:solidFill>
              </a:defRPr>
            </a:lvl1pPr>
          </a:lstStyle>
          <a:p>
            <a:r>
              <a:rPr lang="en-US" dirty="0"/>
              <a:t>(Insert Photo 2 Here)</a:t>
            </a:r>
          </a:p>
        </p:txBody>
      </p:sp>
    </p:spTree>
    <p:extLst>
      <p:ext uri="{BB962C8B-B14F-4D97-AF65-F5344CB8AC3E}">
        <p14:creationId xmlns:p14="http://schemas.microsoft.com/office/powerpoint/2010/main" val="275125984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423D6-DD55-F2AC-0C07-0ACCA98628A4}"/>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4" name="TextBox 3">
            <a:extLst>
              <a:ext uri="{FF2B5EF4-FFF2-40B4-BE49-F238E27FC236}">
                <a16:creationId xmlns:a16="http://schemas.microsoft.com/office/drawing/2014/main" id="{688F4BEC-11AE-BFE9-0718-78BE04EE125E}"/>
              </a:ext>
            </a:extLst>
          </p:cNvPr>
          <p:cNvSpPr txBox="1"/>
          <p:nvPr userDrawn="1"/>
        </p:nvSpPr>
        <p:spPr>
          <a:xfrm>
            <a:off x="1012368" y="3073326"/>
            <a:ext cx="10167257" cy="1015663"/>
          </a:xfrm>
          <a:prstGeom prst="rect">
            <a:avLst/>
          </a:prstGeom>
          <a:noFill/>
        </p:spPr>
        <p:txBody>
          <a:bodyPr wrap="square">
            <a:spAutoFit/>
          </a:bodyPr>
          <a:lstStyle/>
          <a:p>
            <a:pPr algn="ctr"/>
            <a:r>
              <a:rPr lang="en-US" sz="6000" b="1" spc="-150" dirty="0">
                <a:solidFill>
                  <a:schemeClr val="bg1"/>
                </a:solidFill>
                <a:latin typeface="Helvetica" pitchFamily="2" charset="0"/>
              </a:rPr>
              <a:t>Thank you and </a:t>
            </a:r>
            <a:r>
              <a:rPr lang="en-US" sz="6000" b="1" spc="-150" dirty="0">
                <a:solidFill>
                  <a:srgbClr val="F8981D"/>
                </a:solidFill>
                <a:latin typeface="Helvetica" pitchFamily="2" charset="0"/>
              </a:rPr>
              <a:t>pinkies up</a:t>
            </a:r>
            <a:r>
              <a:rPr lang="en-US" sz="6000" b="1" spc="-150" dirty="0">
                <a:solidFill>
                  <a:schemeClr val="bg1"/>
                </a:solidFill>
                <a:latin typeface="Helvetica" pitchFamily="2" charset="0"/>
              </a:rPr>
              <a:t>!</a:t>
            </a:r>
            <a:endParaRPr lang="en-US" sz="6000" spc="-150" dirty="0">
              <a:solidFill>
                <a:schemeClr val="bg1"/>
              </a:solidFill>
            </a:endParaRPr>
          </a:p>
        </p:txBody>
      </p:sp>
      <p:pic>
        <p:nvPicPr>
          <p:cNvPr id="5" name="Picture 4" descr="Text&#10;&#10;Description automatically generated">
            <a:extLst>
              <a:ext uri="{FF2B5EF4-FFF2-40B4-BE49-F238E27FC236}">
                <a16:creationId xmlns:a16="http://schemas.microsoft.com/office/drawing/2014/main" id="{30F94F09-F1B8-8526-BCE7-F2DDA82572CB}"/>
              </a:ext>
            </a:extLst>
          </p:cNvPr>
          <p:cNvPicPr>
            <a:picLocks noChangeAspect="1"/>
          </p:cNvPicPr>
          <p:nvPr userDrawn="1"/>
        </p:nvPicPr>
        <p:blipFill rotWithShape="1">
          <a:blip r:embed="rId2"/>
          <a:srcRect t="-14028" r="70446"/>
          <a:stretch/>
        </p:blipFill>
        <p:spPr>
          <a:xfrm>
            <a:off x="5598862" y="2266803"/>
            <a:ext cx="994271" cy="633619"/>
          </a:xfrm>
          <a:prstGeom prst="rect">
            <a:avLst/>
          </a:prstGeom>
        </p:spPr>
      </p:pic>
      <p:sp>
        <p:nvSpPr>
          <p:cNvPr id="3" name="Footer Placeholder 2">
            <a:extLst>
              <a:ext uri="{FF2B5EF4-FFF2-40B4-BE49-F238E27FC236}">
                <a16:creationId xmlns:a16="http://schemas.microsoft.com/office/drawing/2014/main" id="{1C9A260C-D7C6-F047-A83C-920A7172811B}"/>
              </a:ext>
            </a:extLst>
          </p:cNvPr>
          <p:cNvSpPr>
            <a:spLocks noGrp="1"/>
          </p:cNvSpPr>
          <p:nvPr>
            <p:ph type="ftr" sz="quarter" idx="11"/>
          </p:nvPr>
        </p:nvSpPr>
        <p:spPr/>
        <p:txBody>
          <a:bodyPr/>
          <a:lstStyle>
            <a:lvl1pPr>
              <a:defRPr sz="1800" b="0" i="1">
                <a:solidFill>
                  <a:schemeClr val="bg1">
                    <a:lumMod val="85000"/>
                  </a:schemeClr>
                </a:solidFill>
                <a:latin typeface="Proxima Nova" panose="02000506030000020004" pitchFamily="2" charset="0"/>
              </a:defRPr>
            </a:lvl1pPr>
          </a:lstStyle>
          <a:p>
            <a:r>
              <a:rPr lang="en-US" dirty="0" err="1"/>
              <a:t>pinkyswear.org</a:t>
            </a:r>
            <a:endParaRPr lang="en-US" dirty="0"/>
          </a:p>
        </p:txBody>
      </p:sp>
      <p:sp>
        <p:nvSpPr>
          <p:cNvPr id="8" name="Text Placeholder 7">
            <a:extLst>
              <a:ext uri="{FF2B5EF4-FFF2-40B4-BE49-F238E27FC236}">
                <a16:creationId xmlns:a16="http://schemas.microsoft.com/office/drawing/2014/main" id="{988CAFC1-18F8-3ECF-2BA7-3FCADF75304D}"/>
              </a:ext>
            </a:extLst>
          </p:cNvPr>
          <p:cNvSpPr>
            <a:spLocks noGrp="1"/>
          </p:cNvSpPr>
          <p:nvPr>
            <p:ph type="body" sz="quarter" idx="12" hasCustomPrompt="1"/>
          </p:nvPr>
        </p:nvSpPr>
        <p:spPr>
          <a:xfrm>
            <a:off x="1562889" y="4261893"/>
            <a:ext cx="9066213" cy="550862"/>
          </a:xfrm>
        </p:spPr>
        <p:txBody>
          <a:bodyPr>
            <a:normAutofit/>
          </a:bodyPr>
          <a:lstStyle>
            <a:lvl1pPr marL="0" indent="0" algn="ctr">
              <a:buNone/>
              <a:defRPr sz="1800" b="1" i="0">
                <a:solidFill>
                  <a:schemeClr val="bg1"/>
                </a:solidFill>
                <a:latin typeface="Proxima Nova" panose="02000506030000020004" pitchFamily="2" charset="0"/>
              </a:defRPr>
            </a:lvl1pPr>
            <a:lvl2pPr marL="457200" indent="0">
              <a:buNone/>
              <a:defRPr b="1" i="0">
                <a:solidFill>
                  <a:schemeClr val="bg1"/>
                </a:solidFill>
                <a:latin typeface="Proxima Nova" panose="02000506030000020004" pitchFamily="2" charset="0"/>
              </a:defRPr>
            </a:lvl2pPr>
            <a:lvl3pPr marL="914400" indent="0">
              <a:buNone/>
              <a:defRPr b="1" i="0">
                <a:solidFill>
                  <a:schemeClr val="bg1"/>
                </a:solidFill>
                <a:latin typeface="Proxima Nova" panose="02000506030000020004" pitchFamily="2" charset="0"/>
              </a:defRPr>
            </a:lvl3pPr>
            <a:lvl4pPr marL="1371600" indent="0">
              <a:buNone/>
              <a:defRPr b="1" i="0">
                <a:solidFill>
                  <a:schemeClr val="bg1"/>
                </a:solidFill>
                <a:latin typeface="Proxima Nova" panose="02000506030000020004" pitchFamily="2" charset="0"/>
              </a:defRPr>
            </a:lvl4pPr>
            <a:lvl5pPr marL="1828800" indent="0">
              <a:buNone/>
              <a:defRPr b="1" i="0">
                <a:solidFill>
                  <a:schemeClr val="bg1"/>
                </a:solidFill>
                <a:latin typeface="Proxima Nova" panose="02000506030000020004" pitchFamily="2" charset="0"/>
              </a:defRPr>
            </a:lvl5pPr>
          </a:lstStyle>
          <a:p>
            <a:pPr lvl="0"/>
            <a:r>
              <a:rPr lang="en-US" dirty="0"/>
              <a:t>INSERT NAME | INSERT EMAIL </a:t>
            </a:r>
          </a:p>
        </p:txBody>
      </p:sp>
    </p:spTree>
    <p:extLst>
      <p:ext uri="{BB962C8B-B14F-4D97-AF65-F5344CB8AC3E}">
        <p14:creationId xmlns:p14="http://schemas.microsoft.com/office/powerpoint/2010/main" val="179657818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2443-14C0-6346-A43F-CD0B6C90BA91}"/>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DB4DC984-29BD-6BF7-01D4-C96037BB14B9}"/>
              </a:ext>
            </a:extLst>
          </p:cNvPr>
          <p:cNvSpPr/>
          <p:nvPr userDrawn="1"/>
        </p:nvSpPr>
        <p:spPr>
          <a:xfrm rot="16200000">
            <a:off x="4930210" y="-2555910"/>
            <a:ext cx="72085" cy="8256105"/>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2" name="Footer Placeholder 4">
            <a:extLst>
              <a:ext uri="{FF2B5EF4-FFF2-40B4-BE49-F238E27FC236}">
                <a16:creationId xmlns:a16="http://schemas.microsoft.com/office/drawing/2014/main" id="{D5276FAD-AF69-37AE-0E38-5CF53F38D748}"/>
              </a:ext>
            </a:extLst>
          </p:cNvPr>
          <p:cNvSpPr>
            <a:spLocks noGrp="1"/>
          </p:cNvSpPr>
          <p:nvPr>
            <p:ph type="ftr" sz="quarter" idx="11"/>
          </p:nvPr>
        </p:nvSpPr>
        <p:spPr>
          <a:xfrm>
            <a:off x="4038600" y="6356350"/>
            <a:ext cx="4114800" cy="365125"/>
          </a:xfrm>
        </p:spPr>
        <p:txBody>
          <a:bodyPr/>
          <a:lstStyle>
            <a:lvl1pPr>
              <a:defRPr b="0" i="1">
                <a:solidFill>
                  <a:srgbClr val="024B92"/>
                </a:solidFill>
                <a:latin typeface="Proxima Nova" panose="02000506030000020004" pitchFamily="2" charset="0"/>
              </a:defRPr>
            </a:lvl1pPr>
          </a:lstStyle>
          <a:p>
            <a:r>
              <a:rPr lang="en-US" dirty="0" err="1"/>
              <a:t>pinkyswear.org</a:t>
            </a:r>
            <a:endParaRPr lang="en-US" dirty="0"/>
          </a:p>
        </p:txBody>
      </p:sp>
      <p:pic>
        <p:nvPicPr>
          <p:cNvPr id="14" name="Picture 13" descr="A blue and orange hands making a hand gesture&#10;&#10;Description automatically generated">
            <a:extLst>
              <a:ext uri="{FF2B5EF4-FFF2-40B4-BE49-F238E27FC236}">
                <a16:creationId xmlns:a16="http://schemas.microsoft.com/office/drawing/2014/main" id="{1E6978F4-464C-94C9-5E57-F4B93A5E971B}"/>
              </a:ext>
            </a:extLst>
          </p:cNvPr>
          <p:cNvPicPr>
            <a:picLocks noChangeAspect="1"/>
          </p:cNvPicPr>
          <p:nvPr userDrawn="1"/>
        </p:nvPicPr>
        <p:blipFill>
          <a:blip r:embed="rId2"/>
          <a:stretch>
            <a:fillRect/>
          </a:stretch>
        </p:blipFill>
        <p:spPr>
          <a:xfrm>
            <a:off x="10368566" y="550865"/>
            <a:ext cx="985234" cy="985234"/>
          </a:xfrm>
          <a:prstGeom prst="rect">
            <a:avLst/>
          </a:prstGeom>
        </p:spPr>
      </p:pic>
    </p:spTree>
    <p:extLst>
      <p:ext uri="{BB962C8B-B14F-4D97-AF65-F5344CB8AC3E}">
        <p14:creationId xmlns:p14="http://schemas.microsoft.com/office/powerpoint/2010/main" val="327400044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04C2-066F-6C4C-A00D-0138E9BE3A5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85A84AC-A0D1-AD41-A907-B8F51F9BA67C}"/>
              </a:ext>
            </a:extLst>
          </p:cNvPr>
          <p:cNvSpPr>
            <a:spLocks noGrp="1"/>
          </p:cNvSpPr>
          <p:nvPr>
            <p:ph sz="half" idx="2"/>
          </p:nvPr>
        </p:nvSpPr>
        <p:spPr>
          <a:xfrm>
            <a:off x="6172200" y="1825625"/>
            <a:ext cx="5181600" cy="435133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623C25E-E49A-7688-E6E8-AA2F8F97CF49}"/>
              </a:ext>
            </a:extLst>
          </p:cNvPr>
          <p:cNvSpPr/>
          <p:nvPr userDrawn="1"/>
        </p:nvSpPr>
        <p:spPr>
          <a:xfrm rot="16200000">
            <a:off x="4930209" y="-2551968"/>
            <a:ext cx="72085" cy="8256105"/>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10" name="Footer Placeholder 4">
            <a:extLst>
              <a:ext uri="{FF2B5EF4-FFF2-40B4-BE49-F238E27FC236}">
                <a16:creationId xmlns:a16="http://schemas.microsoft.com/office/drawing/2014/main" id="{400343A7-F5F7-5B05-409E-F12A3C880873}"/>
              </a:ext>
            </a:extLst>
          </p:cNvPr>
          <p:cNvSpPr>
            <a:spLocks noGrp="1"/>
          </p:cNvSpPr>
          <p:nvPr>
            <p:ph type="ftr" sz="quarter" idx="11"/>
          </p:nvPr>
        </p:nvSpPr>
        <p:spPr>
          <a:xfrm>
            <a:off x="4038600" y="6356350"/>
            <a:ext cx="4114800" cy="365125"/>
          </a:xfrm>
        </p:spPr>
        <p:txBody>
          <a:bodyPr/>
          <a:lstStyle>
            <a:lvl1pPr>
              <a:defRPr b="0" i="1">
                <a:solidFill>
                  <a:srgbClr val="024B92"/>
                </a:solidFill>
                <a:latin typeface="Proxima Nova" panose="02000506030000020004" pitchFamily="2" charset="0"/>
              </a:defRPr>
            </a:lvl1pPr>
          </a:lstStyle>
          <a:p>
            <a:r>
              <a:rPr lang="en-US" dirty="0" err="1"/>
              <a:t>pinkyswear.org</a:t>
            </a:r>
            <a:endParaRPr lang="en-US" dirty="0"/>
          </a:p>
        </p:txBody>
      </p:sp>
      <p:pic>
        <p:nvPicPr>
          <p:cNvPr id="11" name="Picture 10" descr="A blue and orange hands making a hand gesture&#10;&#10;Description automatically generated">
            <a:extLst>
              <a:ext uri="{FF2B5EF4-FFF2-40B4-BE49-F238E27FC236}">
                <a16:creationId xmlns:a16="http://schemas.microsoft.com/office/drawing/2014/main" id="{43BF4B43-B2EC-E515-8831-41D3F565591B}"/>
              </a:ext>
            </a:extLst>
          </p:cNvPr>
          <p:cNvPicPr>
            <a:picLocks noChangeAspect="1"/>
          </p:cNvPicPr>
          <p:nvPr userDrawn="1"/>
        </p:nvPicPr>
        <p:blipFill>
          <a:blip r:embed="rId2"/>
          <a:stretch>
            <a:fillRect/>
          </a:stretch>
        </p:blipFill>
        <p:spPr>
          <a:xfrm>
            <a:off x="10368566" y="550865"/>
            <a:ext cx="985234" cy="985234"/>
          </a:xfrm>
          <a:prstGeom prst="rect">
            <a:avLst/>
          </a:prstGeom>
        </p:spPr>
      </p:pic>
      <p:sp>
        <p:nvSpPr>
          <p:cNvPr id="13" name="Picture Placeholder 12">
            <a:extLst>
              <a:ext uri="{FF2B5EF4-FFF2-40B4-BE49-F238E27FC236}">
                <a16:creationId xmlns:a16="http://schemas.microsoft.com/office/drawing/2014/main" id="{05EE8366-2FBA-388C-1134-0912846B4846}"/>
              </a:ext>
            </a:extLst>
          </p:cNvPr>
          <p:cNvSpPr>
            <a:spLocks noGrp="1"/>
          </p:cNvSpPr>
          <p:nvPr>
            <p:ph type="pic" sz="quarter" idx="12" hasCustomPrompt="1"/>
          </p:nvPr>
        </p:nvSpPr>
        <p:spPr>
          <a:xfrm>
            <a:off x="838200" y="1825625"/>
            <a:ext cx="5164138" cy="4351338"/>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13915747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C2FC90-63E9-194A-9FC1-D51DF34CB4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5E432-B324-4A48-9B68-D5DBBDE60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6300528-9EDE-5D40-ACA0-F2FB6D0E03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www.pinkyswear.org</a:t>
            </a:r>
            <a:endParaRPr lang="en-US" dirty="0"/>
          </a:p>
        </p:txBody>
      </p:sp>
    </p:spTree>
    <p:extLst>
      <p:ext uri="{BB962C8B-B14F-4D97-AF65-F5344CB8AC3E}">
        <p14:creationId xmlns:p14="http://schemas.microsoft.com/office/powerpoint/2010/main" val="21264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slow">
    <p:wipe/>
  </p:transition>
  <p:txStyles>
    <p:titleStyle>
      <a:lvl1pPr algn="l" defTabSz="914400" rtl="0" eaLnBrk="1" latinLnBrk="0" hangingPunct="1">
        <a:lnSpc>
          <a:spcPct val="90000"/>
        </a:lnSpc>
        <a:spcBef>
          <a:spcPct val="0"/>
        </a:spcBef>
        <a:buNone/>
        <a:defRPr sz="4400" b="1" i="0" kern="1200">
          <a:solidFill>
            <a:srgbClr val="024B92"/>
          </a:solidFill>
          <a:latin typeface="Proxima Nova Black"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24B92"/>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24B92"/>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24B92"/>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24B92"/>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24B92"/>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mailto:Malaina.Saha@pinkyswear.org" TargetMode="External"/><Relationship Id="rId7" Type="http://schemas.microsoft.com/office/2007/relationships/hdphoto" Target="../media/hdphoto18.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0.png"/><Relationship Id="rId11" Type="http://schemas.microsoft.com/office/2007/relationships/hdphoto" Target="../media/hdphoto20.wdp"/><Relationship Id="rId5" Type="http://schemas.openxmlformats.org/officeDocument/2006/relationships/image" Target="../media/image3.png"/><Relationship Id="rId10" Type="http://schemas.openxmlformats.org/officeDocument/2006/relationships/image" Target="../media/image42.png"/><Relationship Id="rId4" Type="http://schemas.openxmlformats.org/officeDocument/2006/relationships/hyperlink" Target="mailto:Gabriella.DelRio@pinkyswear.org" TargetMode="External"/><Relationship Id="rId9" Type="http://schemas.microsoft.com/office/2007/relationships/hdphoto" Target="../media/hdphoto19.wdp"/></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microsoft.com/office/2007/relationships/hdphoto" Target="../media/hdphoto22.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4.png"/><Relationship Id="rId5" Type="http://schemas.microsoft.com/office/2007/relationships/hdphoto" Target="../media/hdphoto21.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hyperlink" Target="https://www.amazon.com/Fundraising-Cause-Childhood-Cancer-Awareness/dp/B07T74TDLZ/ref=sr_1_1_sspa?crid=5ZAXQ61PCJK9&amp;dib=eyJ2IjoiMSJ9.F8tKGIEuR-jHAI2-VJw9C23mfoMIoAMaJTcP1hKTVXMA7SvoYujSa1MzKBsgPwji_uO-fnpdDsuZ5UGlCycRZee61jdOiWUSIk4rkWQswhuBy2tJ42GE3mjfRaJVz8vfHfEKch0LWSSV2jRuiDw6l-XMq3TZF6xgDv6Ho9voevX57TNApzfxbuRZexZPSC8WCkUMHoAPZ1Vy1yRJsPYSyFSyUqZeJQm5VuZiAMsGVRiJcGeAqJu2IL7oIF5GPpO4f0m8dqi4Nzy0D3PyS0Odh-1dtKB-tB2DozY6_KzrRyY.H_Ke9-uO7MuNEuwIiEtfTnVgiHgd2cjP5htytkRLarM&amp;dib_tag=se&amp;keywords=pediatric%2Bcancer%2Bawareness%2Bpins&amp;qid=1712000229&amp;sprefix=pediatric%2Bcancer%2Bawareness%2Bpins%2Caps%2C81&amp;sr=8-1-spons&amp;sp_csd=d2lkZ2V0TmFtZT1zcF9hdGY&amp;th=1" TargetMode="External"/><Relationship Id="rId7" Type="http://schemas.microsoft.com/office/2007/relationships/hdphoto" Target="../media/hdphoto23.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hyperlink" Target="https://www.amazon.com/CHILDHOOD-CANCER-AWARENESS-HERSHEY-KISSES/dp/B07ZLV8HC8/ref=sr_1_10?crid=2W1YJEFY7CD2X&amp;dib=eyJ2IjoiMSJ9.106y_qiU8BzRg6qbsW4EIJ036AkX2rzIIdt3tFt2Aba5wJrZEOwEYNYOAFgf2u4omZPK8dmJy6VlaUxvJmgOf_hOWaBigvEurlWGbCoVQH7HLt0UBg14r9SqkayRNyI9sZusnC0VNWuSQg_LrSC0rLdvihBJR-N9v2pW6WWxt6HU-vnbtsWeGwB2EnK542pDomzbGnNE1Mn40g9P-aHl3Yb3dg1fyJZLlzQEa1lFTbrrF-cIyD2bd-AOVfdOswSXqHJG_QmwCCmkZzzl4EM5EjEgbuNLLSSyOagq_xH4Jao.qQKNOOBgsEvlLnKT8pN5M9uRlIEU_hiv_7OE27hvKvM&amp;dib_tag=se&amp;keywords=pediatric+cancer+awareness+hershey+kisses&amp;qid=1712000028&amp;sprefix=pediatric+cancer+awareness+hershey+kisses%2Caps%2C63&amp;sr=8-1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11.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Pages/ResponsePage.aspx?id=CGvJAoQTtEGODsxA-pa8JeT8fHPBduhKm-IevWlfgf5UOUtIVVZCTk1SSUlTMUROUFBYOURPWjdSUy4u" TargetMode="External"/><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pinkyswear.org/pack-grad-cords?utm_medium=email&amp;_hsmi=298939111&amp;_hsenc=p2ANqtz-8QmGIC37kQMks1UhAGsoZINM3wmDUCgsSJFKIz-M8vvRzkwBQnwJOk1n7Du_5S4WfNUbw428ayXN5Lb2_h0te_462WUlv-8x1x4UXxxhHayFL7PrI&amp;utm_content=298939111&amp;utm_source=hs_email" TargetMode="External"/><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11" Type="http://schemas.microsoft.com/office/2007/relationships/hdphoto" Target="../media/hdphoto9.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3.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10.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 Id="rId9" Type="http://schemas.microsoft.com/office/2007/relationships/hdphoto" Target="../media/hdphoto11.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12.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8.png"/><Relationship Id="rId11" Type="http://schemas.microsoft.com/office/2007/relationships/hdphoto" Target="../media/hdphoto14.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3.png"/><Relationship Id="rId9" Type="http://schemas.microsoft.com/office/2007/relationships/hdphoto" Target="../media/hdphoto13.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15.wdp"/><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3.png"/><Relationship Id="rId11" Type="http://schemas.microsoft.com/office/2007/relationships/hdphoto" Target="../media/hdphoto17.wdp"/><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16.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559486-C495-79E0-F2AE-511D32B939C3}"/>
              </a:ext>
            </a:extLst>
          </p:cNvPr>
          <p:cNvSpPr>
            <a:spLocks noGrp="1"/>
          </p:cNvSpPr>
          <p:nvPr>
            <p:ph type="ctrTitle"/>
          </p:nvPr>
        </p:nvSpPr>
        <p:spPr>
          <a:xfrm>
            <a:off x="838200" y="2937671"/>
            <a:ext cx="9144000" cy="2387600"/>
          </a:xfrm>
        </p:spPr>
        <p:txBody>
          <a:bodyPr/>
          <a:lstStyle/>
          <a:p>
            <a:r>
              <a:rPr lang="en-US" dirty="0"/>
              <a:t>PS Pack Meeting</a:t>
            </a:r>
          </a:p>
        </p:txBody>
      </p:sp>
      <p:sp>
        <p:nvSpPr>
          <p:cNvPr id="6" name="Subtitle 5">
            <a:extLst>
              <a:ext uri="{FF2B5EF4-FFF2-40B4-BE49-F238E27FC236}">
                <a16:creationId xmlns:a16="http://schemas.microsoft.com/office/drawing/2014/main" id="{F384AAB4-1E55-8F8C-50CA-843AA3893A22}"/>
              </a:ext>
            </a:extLst>
          </p:cNvPr>
          <p:cNvSpPr>
            <a:spLocks noGrp="1"/>
          </p:cNvSpPr>
          <p:nvPr>
            <p:ph type="subTitle" idx="1"/>
          </p:nvPr>
        </p:nvSpPr>
        <p:spPr/>
        <p:txBody>
          <a:bodyPr/>
          <a:lstStyle/>
          <a:p>
            <a:r>
              <a:rPr lang="en-US" dirty="0"/>
              <a:t>April 2024</a:t>
            </a:r>
          </a:p>
        </p:txBody>
      </p:sp>
      <p:pic>
        <p:nvPicPr>
          <p:cNvPr id="3" name="Picture 2" descr="A black and white logo&#10;&#10;Description automatically generated">
            <a:extLst>
              <a:ext uri="{FF2B5EF4-FFF2-40B4-BE49-F238E27FC236}">
                <a16:creationId xmlns:a16="http://schemas.microsoft.com/office/drawing/2014/main" id="{540BAAE9-C531-4468-9264-2DD537B0D19E}"/>
              </a:ext>
            </a:extLst>
          </p:cNvPr>
          <p:cNvPicPr>
            <a:picLocks noChangeAspect="1"/>
          </p:cNvPicPr>
          <p:nvPr/>
        </p:nvPicPr>
        <p:blipFill>
          <a:blip r:embed="rId2"/>
          <a:stretch>
            <a:fillRect/>
          </a:stretch>
        </p:blipFill>
        <p:spPr>
          <a:xfrm>
            <a:off x="1008993" y="3072053"/>
            <a:ext cx="4309241" cy="713893"/>
          </a:xfrm>
          <a:prstGeom prst="rect">
            <a:avLst/>
          </a:prstGeom>
        </p:spPr>
      </p:pic>
      <p:pic>
        <p:nvPicPr>
          <p:cNvPr id="1038" name="Picture 14" descr="Yellow Sticky Notes PNG Image for Free Download | Fundo para texto, Moduras  para fotos, Molduras para fotos montagens">
            <a:extLst>
              <a:ext uri="{FF2B5EF4-FFF2-40B4-BE49-F238E27FC236}">
                <a16:creationId xmlns:a16="http://schemas.microsoft.com/office/drawing/2014/main" id="{302482DD-5E5F-F95A-0DF2-70D231C54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8884">
            <a:off x="246540" y="158426"/>
            <a:ext cx="2401744" cy="24162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Yellow Sticky Notes PNG Image for Free Download | Fundo para texto, Moduras  para fotos, Molduras para fotos montagens">
            <a:extLst>
              <a:ext uri="{FF2B5EF4-FFF2-40B4-BE49-F238E27FC236}">
                <a16:creationId xmlns:a16="http://schemas.microsoft.com/office/drawing/2014/main" id="{0169511E-E8CD-1CB6-6561-F4A14E75C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8884">
            <a:off x="3216492" y="158423"/>
            <a:ext cx="2401744" cy="2416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Yellow Sticky Notes PNG Image for Free Download | Fundo para texto, Moduras  para fotos, Molduras para fotos montagens">
            <a:extLst>
              <a:ext uri="{FF2B5EF4-FFF2-40B4-BE49-F238E27FC236}">
                <a16:creationId xmlns:a16="http://schemas.microsoft.com/office/drawing/2014/main" id="{DFE7AD6D-8D09-DB9E-5AE1-5941AD37E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8884">
            <a:off x="6342540" y="158423"/>
            <a:ext cx="2401744" cy="24162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Yellow Sticky Notes PNG Image for Free Download | Fundo para texto, Moduras  para fotos, Molduras para fotos montagens">
            <a:extLst>
              <a:ext uri="{FF2B5EF4-FFF2-40B4-BE49-F238E27FC236}">
                <a16:creationId xmlns:a16="http://schemas.microsoft.com/office/drawing/2014/main" id="{BC04822F-6834-6060-6BC8-95774D317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8884">
            <a:off x="9468586" y="158422"/>
            <a:ext cx="2401744" cy="24162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Quote Drawing Motivation - You Have What It Takes Quotes, HD Png Download -  vhv">
            <a:extLst>
              <a:ext uri="{FF2B5EF4-FFF2-40B4-BE49-F238E27FC236}">
                <a16:creationId xmlns:a16="http://schemas.microsoft.com/office/drawing/2014/main" id="{7A646635-78AC-A353-CBD9-3FD3E3C1394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59" b="89939" l="4070" r="90000">
                        <a14:foregroundMark x1="4070" y1="18191" x2="4070" y2="18191"/>
                        <a14:foregroundMark x1="51977" y1="15447" x2="51977" y2="15447"/>
                        <a14:foregroundMark x1="71860" y1="51016" x2="71860" y2="51016"/>
                        <a14:foregroundMark x1="25116" y1="73780" x2="25116" y2="73780"/>
                      </a14:backgroundRemoval>
                    </a14:imgEffect>
                  </a14:imgLayer>
                </a14:imgProps>
              </a:ext>
              <a:ext uri="{28A0092B-C50C-407E-A947-70E740481C1C}">
                <a14:useLocalDpi xmlns:a14="http://schemas.microsoft.com/office/drawing/2010/main" val="0"/>
              </a:ext>
            </a:extLst>
          </a:blip>
          <a:srcRect/>
          <a:stretch>
            <a:fillRect/>
          </a:stretch>
        </p:blipFill>
        <p:spPr bwMode="auto">
          <a:xfrm rot="20828156">
            <a:off x="421000" y="266722"/>
            <a:ext cx="2079039" cy="23785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lowers with Inspirational Quote Clipart Graphic by Totedigitalart ·  Creative Fabrica">
            <a:extLst>
              <a:ext uri="{FF2B5EF4-FFF2-40B4-BE49-F238E27FC236}">
                <a16:creationId xmlns:a16="http://schemas.microsoft.com/office/drawing/2014/main" id="{4A406892-0FB1-686A-F234-741B8EAAF5B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000" b="93250" l="10000" r="90000">
                        <a14:foregroundMark x1="27083" y1="83250" x2="27083" y2="83250"/>
                        <a14:foregroundMark x1="30750" y1="85000" x2="30750" y2="85000"/>
                        <a14:foregroundMark x1="34417" y1="85000" x2="34417" y2="85000"/>
                        <a14:foregroundMark x1="37750" y1="88000" x2="37750" y2="88000"/>
                        <a14:foregroundMark x1="48333" y1="86625" x2="48333" y2="86625"/>
                        <a14:foregroundMark x1="46250" y1="85000" x2="46250" y2="85000"/>
                        <a14:foregroundMark x1="55750" y1="85500" x2="55750" y2="85500"/>
                        <a14:foregroundMark x1="59083" y1="85500" x2="59083" y2="85500"/>
                        <a14:foregroundMark x1="62000" y1="84125" x2="62000" y2="84125"/>
                        <a14:foregroundMark x1="64417" y1="86000" x2="64417" y2="86000"/>
                        <a14:foregroundMark x1="64917" y1="82250" x2="64917" y2="82250"/>
                        <a14:foregroundMark x1="67083" y1="86000" x2="67083" y2="86000"/>
                        <a14:foregroundMark x1="72417" y1="10625" x2="72417" y2="10625"/>
                        <a14:foregroundMark x1="68583" y1="9625" x2="68583" y2="9625"/>
                        <a14:foregroundMark x1="69333" y1="19125" x2="69333" y2="19125"/>
                        <a14:foregroundMark x1="72083" y1="18375" x2="72083" y2="18375"/>
                        <a14:foregroundMark x1="70000" y1="31250" x2="70000" y2="31250"/>
                        <a14:foregroundMark x1="72583" y1="54250" x2="72583" y2="54250"/>
                        <a14:foregroundMark x1="76750" y1="25000" x2="76750" y2="25000"/>
                        <a14:foregroundMark x1="75500" y1="32875" x2="75500" y2="32875"/>
                        <a14:foregroundMark x1="76250" y1="39500" x2="76250" y2="39500"/>
                        <a14:foregroundMark x1="64917" y1="25000" x2="64917" y2="25000"/>
                        <a14:foregroundMark x1="67667" y1="40750" x2="67667" y2="40750"/>
                        <a14:foregroundMark x1="66333" y1="46625" x2="66333" y2="46625"/>
                        <a14:foregroundMark x1="70000" y1="49875" x2="70000" y2="49875"/>
                        <a14:foregroundMark x1="48667" y1="9000" x2="48667" y2="9000"/>
                        <a14:foregroundMark x1="47167" y1="12375" x2="47167" y2="12375"/>
                        <a14:foregroundMark x1="48333" y1="14750" x2="48333" y2="14750"/>
                        <a14:foregroundMark x1="48333" y1="15000" x2="48333" y2="15000"/>
                        <a14:foregroundMark x1="45167" y1="9375" x2="45167" y2="9375"/>
                        <a14:foregroundMark x1="49750" y1="31750" x2="49750" y2="31750"/>
                        <a14:foregroundMark x1="29833" y1="11750" x2="29833" y2="11750"/>
                        <a14:foregroundMark x1="34083" y1="14500" x2="34083" y2="14500"/>
                        <a14:foregroundMark x1="30000" y1="18375" x2="30000" y2="18375"/>
                        <a14:foregroundMark x1="34417" y1="32000" x2="34417" y2="32000"/>
                        <a14:foregroundMark x1="35833" y1="46250" x2="35833" y2="46250"/>
                        <a14:foregroundMark x1="28250" y1="36125" x2="28250" y2="36125"/>
                        <a14:foregroundMark x1="29333" y1="24625" x2="29333" y2="24625"/>
                        <a14:foregroundMark x1="25417" y1="27125" x2="25417" y2="27125"/>
                        <a14:foregroundMark x1="28000" y1="41375" x2="28000" y2="41375"/>
                        <a14:foregroundMark x1="23250" y1="38125" x2="23250" y2="38125"/>
                        <a14:foregroundMark x1="22583" y1="45000" x2="22583" y2="45000"/>
                        <a14:foregroundMark x1="27333" y1="53750" x2="27333" y2="53750"/>
                        <a14:foregroundMark x1="32000" y1="24625" x2="32000" y2="24625"/>
                        <a14:foregroundMark x1="32583" y1="34250" x2="32583" y2="34250"/>
                        <a14:foregroundMark x1="32000" y1="58125" x2="32000" y2="58125"/>
                        <a14:foregroundMark x1="31667" y1="49625" x2="31667" y2="49625"/>
                        <a14:foregroundMark x1="25833" y1="46875" x2="25833" y2="46875"/>
                        <a14:foregroundMark x1="28750" y1="52000" x2="28750" y2="52000"/>
                        <a14:foregroundMark x1="32083" y1="42750" x2="32083" y2="42750"/>
                        <a14:foregroundMark x1="31500" y1="51250" x2="31500" y2="51250"/>
                        <a14:foregroundMark x1="31833" y1="51250" x2="31833" y2="51250"/>
                        <a14:foregroundMark x1="26000" y1="26625" x2="26000" y2="26625"/>
                        <a14:foregroundMark x1="33833" y1="20250" x2="33833" y2="20250"/>
                        <a14:foregroundMark x1="50250" y1="84000" x2="50250" y2="84000"/>
                        <a14:foregroundMark x1="41250" y1="84625" x2="41250" y2="84625"/>
                        <a14:foregroundMark x1="46000" y1="92750" x2="46000" y2="92750"/>
                        <a14:foregroundMark x1="46333" y1="92500" x2="46333" y2="92500"/>
                        <a14:foregroundMark x1="47500" y1="93250" x2="46583" y2="92625"/>
                        <a14:backgroundMark x1="32583" y1="43250" x2="32583" y2="45750"/>
                        <a14:backgroundMark x1="46667" y1="93750" x2="46667" y2="93750"/>
                        <a14:backgroundMark x1="62250" y1="82875" x2="62250" y2="82875"/>
                        <a14:backgroundMark x1="62333" y1="83375" x2="62333" y2="83375"/>
                        <a14:backgroundMark x1="73083" y1="85625" x2="73083" y2="85625"/>
                        <a14:backgroundMark x1="56167" y1="85000" x2="56167" y2="85000"/>
                        <a14:backgroundMark x1="54917" y1="87125" x2="54917" y2="87125"/>
                        <a14:backgroundMark x1="55000" y1="88125" x2="55000" y2="88125"/>
                        <a14:backgroundMark x1="50500" y1="84250" x2="50500" y2="84250"/>
                      </a14:backgroundRemoval>
                    </a14:imgEffect>
                  </a14:imgLayer>
                </a14:imgProps>
              </a:ext>
              <a:ext uri="{28A0092B-C50C-407E-A947-70E740481C1C}">
                <a14:useLocalDpi xmlns:a14="http://schemas.microsoft.com/office/drawing/2010/main" val="0"/>
              </a:ext>
            </a:extLst>
          </a:blip>
          <a:srcRect/>
          <a:stretch>
            <a:fillRect/>
          </a:stretch>
        </p:blipFill>
        <p:spPr bwMode="auto">
          <a:xfrm rot="20485540">
            <a:off x="2669057" y="354440"/>
            <a:ext cx="3361006" cy="224067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Quotes PNG Images | Free Photos, PNG Stickers, Wallpapers &amp; Backgrounds -  rawpixel">
            <a:extLst>
              <a:ext uri="{FF2B5EF4-FFF2-40B4-BE49-F238E27FC236}">
                <a16:creationId xmlns:a16="http://schemas.microsoft.com/office/drawing/2014/main" id="{5C8CA8D5-2B6B-E147-73D4-C33DB7673BD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625" b="94000" l="10000" r="90000">
                        <a14:foregroundMark x1="25500" y1="8250" x2="25500" y2="9625"/>
                        <a14:foregroundMark x1="36750" y1="7625" x2="36750" y2="11250"/>
                        <a14:foregroundMark x1="44750" y1="20875" x2="44750" y2="20875"/>
                        <a14:foregroundMark x1="51625" y1="26375" x2="51625" y2="26375"/>
                        <a14:foregroundMark x1="57000" y1="9875" x2="57000" y2="9875"/>
                        <a14:foregroundMark x1="61750" y1="27875" x2="61750" y2="27875"/>
                        <a14:foregroundMark x1="69875" y1="22750" x2="69875" y2="22750"/>
                        <a14:foregroundMark x1="43625" y1="56500" x2="43625" y2="56500"/>
                        <a14:foregroundMark x1="54875" y1="51500" x2="54875" y2="51500"/>
                        <a14:foregroundMark x1="64750" y1="48000" x2="64750" y2="48000"/>
                        <a14:foregroundMark x1="29375" y1="74750" x2="29375" y2="74750"/>
                        <a14:foregroundMark x1="38125" y1="81125" x2="38125" y2="81125"/>
                        <a14:foregroundMark x1="53500" y1="84875" x2="53500" y2="84875"/>
                        <a14:foregroundMark x1="52125" y1="94000" x2="52125" y2="94000"/>
                        <a14:foregroundMark x1="65750" y1="90125" x2="65750" y2="90125"/>
                        <a14:foregroundMark x1="74000" y1="79750" x2="74000" y2="79750"/>
                        <a14:foregroundMark x1="75375" y1="89625" x2="75375" y2="89625"/>
                        <a14:backgroundMark x1="71875" y1="18625" x2="71875" y2="18625"/>
                      </a14:backgroundRemoval>
                    </a14:imgEffect>
                  </a14:imgLayer>
                </a14:imgProps>
              </a:ext>
              <a:ext uri="{28A0092B-C50C-407E-A947-70E740481C1C}">
                <a14:useLocalDpi xmlns:a14="http://schemas.microsoft.com/office/drawing/2010/main" val="0"/>
              </a:ext>
            </a:extLst>
          </a:blip>
          <a:srcRect/>
          <a:stretch>
            <a:fillRect/>
          </a:stretch>
        </p:blipFill>
        <p:spPr bwMode="auto">
          <a:xfrm rot="20534752">
            <a:off x="6523899" y="436490"/>
            <a:ext cx="2039026" cy="203902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Expand - Transparent Inspiration Quotes Png - Free Transparent PNG Clipart  Images Download">
            <a:extLst>
              <a:ext uri="{FF2B5EF4-FFF2-40B4-BE49-F238E27FC236}">
                <a16:creationId xmlns:a16="http://schemas.microsoft.com/office/drawing/2014/main" id="{937380C3-9846-F32F-45DE-8CD62A35911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645190">
            <a:off x="9137893" y="550884"/>
            <a:ext cx="3266469" cy="1874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Yellow Sticky Notes PNG Image for Free Download | Fundo para texto, Moduras  para fotos, Molduras para fotos montagens">
            <a:extLst>
              <a:ext uri="{FF2B5EF4-FFF2-40B4-BE49-F238E27FC236}">
                <a16:creationId xmlns:a16="http://schemas.microsoft.com/office/drawing/2014/main" id="{DE702660-24CD-680D-DCC1-32E7AF5A4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8884">
            <a:off x="9458180" y="3307004"/>
            <a:ext cx="2401744" cy="241628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Be The Reason Someone Smiles Today&quot; Poster for Sale by bezzaka | Redbubble">
            <a:extLst>
              <a:ext uri="{FF2B5EF4-FFF2-40B4-BE49-F238E27FC236}">
                <a16:creationId xmlns:a16="http://schemas.microsoft.com/office/drawing/2014/main" id="{B1A95A9C-9588-9759-08B9-54B39A168C5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8133" r="90000">
                        <a14:foregroundMark x1="11467" y1="17900" x2="11467" y2="17900"/>
                        <a14:foregroundMark x1="12133" y1="22100" x2="12133" y2="22100"/>
                        <a14:foregroundMark x1="12133" y1="23700" x2="12133" y2="23700"/>
                        <a14:foregroundMark x1="8133" y1="17700" x2="8133" y2="17700"/>
                        <a14:foregroundMark x1="8400" y1="21100" x2="8400" y2="21100"/>
                        <a14:foregroundMark x1="14000" y1="19800" x2="14000" y2="19800"/>
                        <a14:foregroundMark x1="28667" y1="19800" x2="28667" y2="19800"/>
                        <a14:foregroundMark x1="38800" y1="21100" x2="38800" y2="21100"/>
                        <a14:foregroundMark x1="50667" y1="19300" x2="50667" y2="19300"/>
                        <a14:foregroundMark x1="56533" y1="19500" x2="56533" y2="19500"/>
                        <a14:foregroundMark x1="67333" y1="20500" x2="67333" y2="20500"/>
                        <a14:foregroundMark x1="74667" y1="21100" x2="74667" y2="21100"/>
                        <a14:foregroundMark x1="23733" y1="42500" x2="23733" y2="42500"/>
                        <a14:foregroundMark x1="41867" y1="47400" x2="41867" y2="47400"/>
                        <a14:foregroundMark x1="55333" y1="43400" x2="55333" y2="43400"/>
                        <a14:foregroundMark x1="20933" y1="60500" x2="20933" y2="60500"/>
                        <a14:foregroundMark x1="66667" y1="68500" x2="66667" y2="68500"/>
                        <a14:foregroundMark x1="77067" y1="66700" x2="77067" y2="66700"/>
                        <a14:foregroundMark x1="68533" y1="86000" x2="68533" y2="86000"/>
                        <a14:foregroundMark x1="69467" y1="86400" x2="69467" y2="86400"/>
                        <a14:foregroundMark x1="72533" y1="84800" x2="77333" y2="84400"/>
                        <a14:foregroundMark x1="26800" y1="27800" x2="26800" y2="27800"/>
                        <a14:foregroundMark x1="67333" y1="32000" x2="67333" y2="32000"/>
                        <a14:foregroundMark x1="67333" y1="32200" x2="67333" y2="32200"/>
                        <a14:foregroundMark x1="67733" y1="32100" x2="67733" y2="32100"/>
                        <a14:foregroundMark x1="54667" y1="33000" x2="54667" y2="33000"/>
                        <a14:foregroundMark x1="48933" y1="31900" x2="48933" y2="31900"/>
                        <a14:foregroundMark x1="49867" y1="32100" x2="49867" y2="32100"/>
                        <a14:foregroundMark x1="33333" y1="32500" x2="33333" y2="32500"/>
                        <a14:foregroundMark x1="33867" y1="33100" x2="33867" y2="33100"/>
                      </a14:backgroundRemoval>
                    </a14:imgEffect>
                  </a14:imgLayer>
                </a14:imgProps>
              </a:ext>
              <a:ext uri="{28A0092B-C50C-407E-A947-70E740481C1C}">
                <a14:useLocalDpi xmlns:a14="http://schemas.microsoft.com/office/drawing/2010/main" val="0"/>
              </a:ext>
            </a:extLst>
          </a:blip>
          <a:srcRect/>
          <a:stretch>
            <a:fillRect/>
          </a:stretch>
        </p:blipFill>
        <p:spPr bwMode="auto">
          <a:xfrm rot="20526892">
            <a:off x="9812547" y="3479837"/>
            <a:ext cx="1693011" cy="225734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iving Every Child in Westchester a Happy Birthday | Yonkers Times">
            <a:extLst>
              <a:ext uri="{FF2B5EF4-FFF2-40B4-BE49-F238E27FC236}">
                <a16:creationId xmlns:a16="http://schemas.microsoft.com/office/drawing/2014/main" id="{49A2D414-6758-888B-8769-316A0FA6F1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88460" y="2592146"/>
            <a:ext cx="3369169"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3378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22699" y="-249122"/>
            <a:ext cx="11148839" cy="1325563"/>
          </a:xfrm>
        </p:spPr>
        <p:txBody>
          <a:bodyPr/>
          <a:lstStyle/>
          <a:p>
            <a:r>
              <a:rPr lang="en-US" dirty="0"/>
              <a:t>New Ideas for the Pack Program:</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F70A2C82-CEB9-46F0-2447-ABFEF21BDC23}"/>
              </a:ext>
            </a:extLst>
          </p:cNvPr>
          <p:cNvSpPr txBox="1"/>
          <p:nvPr/>
        </p:nvSpPr>
        <p:spPr>
          <a:xfrm>
            <a:off x="222699" y="733246"/>
            <a:ext cx="10955748" cy="6124754"/>
          </a:xfrm>
          <a:prstGeom prst="rect">
            <a:avLst/>
          </a:prstGeom>
          <a:noFill/>
        </p:spPr>
        <p:txBody>
          <a:bodyPr wrap="square" rtlCol="0">
            <a:spAutoFit/>
          </a:bodyPr>
          <a:lstStyle/>
          <a:p>
            <a:pPr marL="457200" indent="-457200">
              <a:buFont typeface="System Font Regular"/>
              <a:buChar char="🎗️"/>
            </a:pPr>
            <a:r>
              <a:rPr lang="en-US" sz="2800" b="1" u="sng" dirty="0">
                <a:solidFill>
                  <a:schemeClr val="accent4"/>
                </a:solidFill>
                <a:latin typeface="Proxima Nova" panose="02000506030000020004" pitchFamily="2" charset="0"/>
              </a:rPr>
              <a:t>Fundraising Initiatives</a:t>
            </a:r>
            <a:r>
              <a:rPr lang="en-US" sz="2800" b="1" dirty="0">
                <a:solidFill>
                  <a:schemeClr val="accent4"/>
                </a:solidFill>
                <a:latin typeface="Proxima Nova" panose="02000506030000020004" pitchFamily="2" charset="0"/>
              </a:rPr>
              <a:t>:</a:t>
            </a:r>
          </a:p>
          <a:p>
            <a:pPr marL="914400" lvl="1" indent="-457200">
              <a:buFont typeface="Wingdings" pitchFamily="2" charset="77"/>
              <a:buChar char="v"/>
            </a:pPr>
            <a:r>
              <a:rPr lang="en-US" sz="2800" dirty="0">
                <a:solidFill>
                  <a:schemeClr val="bg1"/>
                </a:solidFill>
                <a:latin typeface="Proxima Nova" panose="02000506030000020004" pitchFamily="2" charset="0"/>
              </a:rPr>
              <a:t>What kind of fundraising efforts should we try for the last month of the Pack this academic year? Brainstorm ideas and please share with </a:t>
            </a:r>
            <a:r>
              <a:rPr lang="en-US" sz="2800" dirty="0">
                <a:solidFill>
                  <a:schemeClr val="bg1"/>
                </a:solidFill>
                <a:latin typeface="Proxima Nova" panose="02000506030000020004" pitchFamily="2" charset="0"/>
                <a:hlinkClick r:id="rId3">
                  <a:extLst>
                    <a:ext uri="{A12FA001-AC4F-418D-AE19-62706E023703}">
                      <ahyp:hlinkClr xmlns:ahyp="http://schemas.microsoft.com/office/drawing/2018/hyperlinkcolor" val="tx"/>
                    </a:ext>
                  </a:extLst>
                </a:hlinkClick>
              </a:rPr>
              <a:t>Malaina.Saha@pinkyswear.org</a:t>
            </a:r>
            <a:r>
              <a:rPr lang="en-US" sz="2800" dirty="0">
                <a:solidFill>
                  <a:schemeClr val="bg1"/>
                </a:solidFill>
                <a:latin typeface="Proxima Nova" panose="02000506030000020004" pitchFamily="2" charset="0"/>
              </a:rPr>
              <a:t> and/or </a:t>
            </a:r>
            <a:r>
              <a:rPr lang="en-US" sz="2800" dirty="0">
                <a:solidFill>
                  <a:schemeClr val="bg1"/>
                </a:solidFill>
                <a:latin typeface="Proxima Nova" panose="02000506030000020004" pitchFamily="2" charset="0"/>
                <a:hlinkClick r:id="rId4">
                  <a:extLst>
                    <a:ext uri="{A12FA001-AC4F-418D-AE19-62706E023703}">
                      <ahyp:hlinkClr xmlns:ahyp="http://schemas.microsoft.com/office/drawing/2018/hyperlinkcolor" val="tx"/>
                    </a:ext>
                  </a:extLst>
                </a:hlinkClick>
              </a:rPr>
              <a:t>Gabriella.DelRio@pinkyswear.org</a:t>
            </a:r>
            <a:r>
              <a:rPr lang="en-US" sz="2800" dirty="0">
                <a:solidFill>
                  <a:schemeClr val="bg1"/>
                </a:solidFill>
                <a:latin typeface="Proxima Nova" panose="02000506030000020004" pitchFamily="2" charset="0"/>
              </a:rPr>
              <a:t>.</a:t>
            </a:r>
          </a:p>
          <a:p>
            <a:pPr marL="1371600" lvl="2" indent="-457200">
              <a:buFont typeface="Courier New" panose="02070309020205020404" pitchFamily="49" charset="0"/>
              <a:buChar char="o"/>
            </a:pPr>
            <a:r>
              <a:rPr lang="en-US" sz="2800" dirty="0">
                <a:solidFill>
                  <a:schemeClr val="bg1"/>
                </a:solidFill>
                <a:latin typeface="Proxima Nova" panose="02000506030000020004" pitchFamily="2" charset="0"/>
              </a:rPr>
              <a:t>Recommended: Strengthen your current fundraisers on campus; both ’Cancer is Messy’ and the Orange Envelope Challenge fundraisers are still active until the end of the semester – how could your Pack strengthen these fundraisers on campus?</a:t>
            </a:r>
          </a:p>
          <a:p>
            <a:pPr marL="1371600" lvl="2" indent="-457200">
              <a:buFont typeface="Courier New" panose="02070309020205020404" pitchFamily="49" charset="0"/>
              <a:buChar char="o"/>
            </a:pPr>
            <a:r>
              <a:rPr lang="en-US" sz="2800" dirty="0">
                <a:solidFill>
                  <a:schemeClr val="bg1"/>
                </a:solidFill>
                <a:latin typeface="Proxima Nova" panose="02000506030000020004" pitchFamily="2" charset="0"/>
              </a:rPr>
              <a:t>Celebrate successes at General/Interest Meetings (reflect) and challenge your campus to a new goal for the current fundraisers – how can you incentivize the campus community?</a:t>
            </a:r>
          </a:p>
        </p:txBody>
      </p:sp>
      <p:pic>
        <p:nvPicPr>
          <p:cNvPr id="4" name="Picture 14" descr="Yellow Sticky Notes PNG Image for Free Download | Fundo para texto, Moduras  para fotos, Molduras para fotos montagens">
            <a:extLst>
              <a:ext uri="{FF2B5EF4-FFF2-40B4-BE49-F238E27FC236}">
                <a16:creationId xmlns:a16="http://schemas.microsoft.com/office/drawing/2014/main" id="{A344ABDD-CEAF-B3CE-E714-3331457F6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98884">
            <a:off x="10947267" y="1895767"/>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ocus on the good Inspirational positive quote tropical design typography&quot;  Poster for Sale by vanessavolk | Redbubble">
            <a:extLst>
              <a:ext uri="{FF2B5EF4-FFF2-40B4-BE49-F238E27FC236}">
                <a16:creationId xmlns:a16="http://schemas.microsoft.com/office/drawing/2014/main" id="{4A5C90A3-7320-B3A7-E9EE-20786017432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667" r="96000">
                        <a14:foregroundMark x1="9733" y1="38300" x2="22667" y2="47500"/>
                        <a14:foregroundMark x1="5467" y1="21800" x2="15467" y2="23800"/>
                        <a14:foregroundMark x1="2933" y1="38500" x2="18400" y2="38800"/>
                        <a14:foregroundMark x1="92133" y1="84100" x2="85067" y2="76600"/>
                        <a14:foregroundMark x1="93467" y1="61600" x2="85067" y2="61800"/>
                        <a14:foregroundMark x1="96000" y1="49000" x2="75333" y2="49200"/>
                      </a14:backgroundRemoval>
                    </a14:imgEffect>
                  </a14:imgLayer>
                </a14:imgProps>
              </a:ext>
              <a:ext uri="{28A0092B-C50C-407E-A947-70E740481C1C}">
                <a14:useLocalDpi xmlns:a14="http://schemas.microsoft.com/office/drawing/2010/main" val="0"/>
              </a:ext>
            </a:extLst>
          </a:blip>
          <a:srcRect/>
          <a:stretch>
            <a:fillRect/>
          </a:stretch>
        </p:blipFill>
        <p:spPr bwMode="auto">
          <a:xfrm rot="20488346">
            <a:off x="11050409" y="1874774"/>
            <a:ext cx="949374" cy="1265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Yellow Sticky Notes PNG Image for Free Download | Fundo para texto, Moduras  para fotos, Molduras para fotos montagens">
            <a:extLst>
              <a:ext uri="{FF2B5EF4-FFF2-40B4-BE49-F238E27FC236}">
                <a16:creationId xmlns:a16="http://schemas.microsoft.com/office/drawing/2014/main" id="{B49F5B6E-C969-E2DE-A270-9E47AEE38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98884">
            <a:off x="10947267" y="3752023"/>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Yellow Sticky Notes PNG Image for Free Download | Fundo para texto, Moduras  para fotos, Molduras para fotos montagens">
            <a:extLst>
              <a:ext uri="{FF2B5EF4-FFF2-40B4-BE49-F238E27FC236}">
                <a16:creationId xmlns:a16="http://schemas.microsoft.com/office/drawing/2014/main" id="{9777AF50-0B20-CFAA-B93C-97075F8F1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98884">
            <a:off x="10947266" y="5608279"/>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7 Motivational Quotes to Help You Study in the New Semester | Quotes for  students, Study motivation quotes, Quotes for kids">
            <a:extLst>
              <a:ext uri="{FF2B5EF4-FFF2-40B4-BE49-F238E27FC236}">
                <a16:creationId xmlns:a16="http://schemas.microsoft.com/office/drawing/2014/main" id="{3ABD5B25-BEAF-D21C-603F-BB99FB81E13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563" b="90000" l="3750" r="94167">
                        <a14:foregroundMark x1="42917" y1="6250" x2="42917" y2="6250"/>
                        <a14:foregroundMark x1="53333" y1="7500" x2="53333" y2="7500"/>
                        <a14:foregroundMark x1="30417" y1="22500" x2="30417" y2="22500"/>
                        <a14:foregroundMark x1="47500" y1="21563" x2="47500" y2="21563"/>
                        <a14:foregroundMark x1="60417" y1="18750" x2="60417" y2="18750"/>
                        <a14:foregroundMark x1="67500" y1="20938" x2="67500" y2="20938"/>
                        <a14:foregroundMark x1="35833" y1="31563" x2="35833" y2="31563"/>
                        <a14:foregroundMark x1="38750" y1="31563" x2="38750" y2="31563"/>
                        <a14:foregroundMark x1="45833" y1="30938" x2="45833" y2="30938"/>
                        <a14:foregroundMark x1="51667" y1="30938" x2="51667" y2="30938"/>
                        <a14:foregroundMark x1="63333" y1="42500" x2="63333" y2="42500"/>
                        <a14:foregroundMark x1="72500" y1="40625" x2="72500" y2="40625"/>
                        <a14:foregroundMark x1="77083" y1="42188" x2="77083" y2="42188"/>
                        <a14:foregroundMark x1="55833" y1="42500" x2="55833" y2="42500"/>
                        <a14:foregroundMark x1="48750" y1="42813" x2="48750" y2="42813"/>
                        <a14:foregroundMark x1="42500" y1="42813" x2="42500" y2="42813"/>
                        <a14:foregroundMark x1="35000" y1="43438" x2="35000" y2="43438"/>
                        <a14:foregroundMark x1="27083" y1="42813" x2="27083" y2="42813"/>
                        <a14:foregroundMark x1="17917" y1="41250" x2="17917" y2="41250"/>
                        <a14:foregroundMark x1="17500" y1="39375" x2="17500" y2="39375"/>
                        <a14:foregroundMark x1="75417" y1="81250" x2="75417" y2="81250"/>
                        <a14:foregroundMark x1="76250" y1="79688" x2="76250" y2="79688"/>
                        <a14:foregroundMark x1="77083" y1="77188" x2="87083" y2="76563"/>
                        <a14:foregroundMark x1="87083" y1="75625" x2="87083" y2="75625"/>
                        <a14:foregroundMark x1="5833" y1="76875" x2="5833" y2="76875"/>
                        <a14:foregroundMark x1="37083" y1="56563" x2="37083" y2="56563"/>
                        <a14:foregroundMark x1="41250" y1="55625" x2="41250" y2="55625"/>
                        <a14:foregroundMark x1="42500" y1="54688" x2="42500" y2="54688"/>
                        <a14:foregroundMark x1="35833" y1="55937" x2="35833" y2="55937"/>
                        <a14:foregroundMark x1="51250" y1="54063" x2="51250" y2="54063"/>
                        <a14:foregroundMark x1="56250" y1="56875" x2="56250" y2="56875"/>
                        <a14:foregroundMark x1="55833" y1="55625" x2="55833" y2="55625"/>
                        <a14:foregroundMark x1="56250" y1="56563" x2="56250" y2="56563"/>
                        <a14:foregroundMark x1="61250" y1="56875" x2="61250" y2="56875"/>
                        <a14:foregroundMark x1="60000" y1="67500" x2="60000" y2="67500"/>
                        <a14:foregroundMark x1="52917" y1="65938" x2="52917" y2="65938"/>
                        <a14:foregroundMark x1="42500" y1="66563" x2="42500" y2="66563"/>
                        <a14:foregroundMark x1="35000" y1="65938" x2="35000" y2="65938"/>
                        <a14:foregroundMark x1="35417" y1="66563" x2="35417" y2="66563"/>
                        <a14:foregroundMark x1="35417" y1="65938" x2="35417" y2="65938"/>
                        <a14:foregroundMark x1="35417" y1="65938" x2="35417" y2="65938"/>
                        <a14:foregroundMark x1="35417" y1="65938" x2="35417" y2="65938"/>
                        <a14:foregroundMark x1="37083" y1="62187" x2="38333" y2="70313"/>
                        <a14:foregroundMark x1="42500" y1="64688" x2="42500" y2="69063"/>
                        <a14:foregroundMark x1="61250" y1="52188" x2="61250" y2="56875"/>
                        <a14:foregroundMark x1="56667" y1="54375" x2="56667" y2="60000"/>
                        <a14:foregroundMark x1="37083" y1="18750" x2="37083" y2="18750"/>
                        <a14:foregroundMark x1="49167" y1="21563" x2="49167" y2="21563"/>
                        <a14:foregroundMark x1="60000" y1="21563" x2="60000" y2="21563"/>
                        <a14:foregroundMark x1="92917" y1="87500" x2="92917" y2="87500"/>
                        <a14:foregroundMark x1="43750" y1="6875" x2="43750" y2="6875"/>
                        <a14:foregroundMark x1="52917" y1="7813" x2="52917" y2="7813"/>
                        <a14:foregroundMark x1="44583" y1="22813" x2="44583" y2="22813"/>
                        <a14:foregroundMark x1="37083" y1="18125" x2="37083" y2="18125"/>
                        <a14:foregroundMark x1="40833" y1="20313" x2="40833" y2="20313"/>
                        <a14:foregroundMark x1="42500" y1="20313" x2="42500" y2="20313"/>
                        <a14:foregroundMark x1="35833" y1="18438" x2="35833" y2="18438"/>
                        <a14:foregroundMark x1="62083" y1="26875" x2="62083" y2="26875"/>
                        <a14:foregroundMark x1="42917" y1="11250" x2="42917" y2="11250"/>
                        <a14:foregroundMark x1="43333" y1="10313" x2="43333" y2="10313"/>
                        <a14:foregroundMark x1="43333" y1="10938" x2="43333" y2="10938"/>
                        <a14:foregroundMark x1="39583" y1="14375" x2="50833" y2="13125"/>
                        <a14:foregroundMark x1="44583" y1="5313" x2="44583" y2="60625"/>
                        <a14:foregroundMark x1="53750" y1="7813" x2="53750" y2="26563"/>
                        <a14:foregroundMark x1="52500" y1="5625" x2="52500" y2="14688"/>
                        <a14:foregroundMark x1="51667" y1="3750" x2="51667" y2="10938"/>
                        <a14:foregroundMark x1="21667" y1="42500" x2="81667" y2="37188"/>
                        <a14:foregroundMark x1="20833" y1="44688" x2="37083" y2="45000"/>
                        <a14:foregroundMark x1="37083" y1="45000" x2="54167" y2="43125"/>
                        <a14:foregroundMark x1="54167" y1="43125" x2="72917" y2="44063"/>
                        <a14:foregroundMark x1="78750" y1="44688" x2="38333" y2="45000"/>
                        <a14:foregroundMark x1="25417" y1="44063" x2="19167" y2="43438"/>
                        <a14:foregroundMark x1="18750" y1="40938" x2="54167" y2="37813"/>
                        <a14:foregroundMark x1="54167" y1="37813" x2="73333" y2="38125"/>
                        <a14:foregroundMark x1="73333" y1="38125" x2="79167" y2="38125"/>
                        <a14:foregroundMark x1="32083" y1="38750" x2="32083" y2="29375"/>
                        <a14:foregroundMark x1="9583" y1="77813" x2="77500" y2="78125"/>
                        <a14:foregroundMark x1="6667" y1="79375" x2="92917" y2="79688"/>
                        <a14:foregroundMark x1="19167" y1="78125" x2="3750" y2="78438"/>
                        <a14:foregroundMark x1="3750" y1="78438" x2="12500" y2="89688"/>
                        <a14:foregroundMark x1="12500" y1="89688" x2="32500" y2="89063"/>
                        <a14:foregroundMark x1="32500" y1="89063" x2="37917" y2="86563"/>
                        <a14:foregroundMark x1="73333" y1="90625" x2="89583" y2="89688"/>
                        <a14:foregroundMark x1="89583" y1="89688" x2="94167" y2="78125"/>
                        <a14:foregroundMark x1="94167" y1="78125" x2="94167" y2="77813"/>
                        <a14:foregroundMark x1="37500" y1="19688" x2="37500" y2="33125"/>
                        <a14:foregroundMark x1="68333" y1="29375" x2="64167" y2="39063"/>
                        <a14:foregroundMark x1="67500" y1="23125" x2="71667" y2="55625"/>
                        <a14:foregroundMark x1="49167" y1="4063" x2="50417" y2="10625"/>
                        <a14:foregroundMark x1="54583" y1="1563" x2="54167" y2="7813"/>
                        <a14:foregroundMark x1="64167" y1="52188" x2="55833" y2="73125"/>
                        <a14:foregroundMark x1="61250" y1="59062" x2="57083" y2="74688"/>
                        <a14:foregroundMark x1="48750" y1="60938" x2="44583" y2="76563"/>
                        <a14:foregroundMark x1="67500" y1="59062" x2="59583" y2="78438"/>
                      </a14:backgroundRemoval>
                    </a14:imgEffect>
                  </a14:imgLayer>
                </a14:imgProps>
              </a:ext>
              <a:ext uri="{28A0092B-C50C-407E-A947-70E740481C1C}">
                <a14:useLocalDpi xmlns:a14="http://schemas.microsoft.com/office/drawing/2010/main" val="0"/>
              </a:ext>
            </a:extLst>
          </a:blip>
          <a:srcRect/>
          <a:stretch>
            <a:fillRect/>
          </a:stretch>
        </p:blipFill>
        <p:spPr bwMode="auto">
          <a:xfrm rot="20612312">
            <a:off x="11116662" y="3890496"/>
            <a:ext cx="862600" cy="115013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otivational Quotes Grow Positive Thoughts With Local Lettering, Ring  Drawing, Letter Drawing, Motivational Drawing PNG Transparent Clipart Image  and PSD File for Free Download">
            <a:extLst>
              <a:ext uri="{FF2B5EF4-FFF2-40B4-BE49-F238E27FC236}">
                <a16:creationId xmlns:a16="http://schemas.microsoft.com/office/drawing/2014/main" id="{C9D4D3A4-7A44-C499-4C24-880C5CCC15E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6406" r="92188">
                        <a14:foregroundMark x1="36719" y1="46563" x2="36719" y2="46563"/>
                        <a14:foregroundMark x1="36094" y1="51094" x2="36094" y2="51094"/>
                        <a14:foregroundMark x1="38438" y1="48281" x2="38438" y2="48281"/>
                        <a14:foregroundMark x1="37188" y1="46250" x2="37188" y2="46250"/>
                        <a14:foregroundMark x1="37500" y1="46250" x2="37500" y2="46250"/>
                        <a14:foregroundMark x1="40625" y1="48750" x2="40625" y2="48750"/>
                        <a14:foregroundMark x1="40938" y1="47500" x2="40938" y2="47500"/>
                        <a14:foregroundMark x1="40938" y1="47500" x2="40938" y2="47500"/>
                        <a14:foregroundMark x1="41406" y1="48906" x2="41406" y2="48906"/>
                        <a14:foregroundMark x1="42031" y1="46563" x2="42031" y2="46563"/>
                        <a14:foregroundMark x1="42031" y1="46719" x2="42031" y2="46719"/>
                        <a14:foregroundMark x1="42031" y1="46719" x2="42031" y2="49219"/>
                        <a14:foregroundMark x1="43281" y1="47500" x2="43281" y2="47500"/>
                        <a14:foregroundMark x1="43125" y1="46719" x2="43594" y2="46250"/>
                        <a14:foregroundMark x1="48125" y1="49531" x2="48125" y2="49531"/>
                        <a14:foregroundMark x1="45469" y1="47500" x2="45469" y2="47500"/>
                        <a14:foregroundMark x1="45781" y1="46719" x2="47344" y2="45625"/>
                        <a14:foregroundMark x1="36094" y1="51563" x2="43906" y2="51875"/>
                        <a14:foregroundMark x1="43906" y1="51875" x2="52031" y2="51406"/>
                        <a14:foregroundMark x1="52031" y1="51406" x2="66875" y2="51875"/>
                        <a14:foregroundMark x1="66875" y1="51875" x2="73750" y2="48594"/>
                        <a14:foregroundMark x1="73750" y1="48594" x2="67031" y2="44531"/>
                        <a14:foregroundMark x1="67031" y1="44531" x2="44063" y2="44375"/>
                        <a14:foregroundMark x1="44063" y1="44375" x2="37188" y2="45781"/>
                        <a14:foregroundMark x1="37188" y1="45781" x2="35313" y2="51094"/>
                        <a14:foregroundMark x1="70156" y1="49219" x2="76719" y2="49688"/>
                        <a14:foregroundMark x1="68438" y1="52188" x2="78438" y2="52656"/>
                        <a14:foregroundMark x1="68750" y1="44531" x2="78438" y2="45781"/>
                        <a14:foregroundMark x1="77656" y1="68594" x2="77656" y2="68594"/>
                        <a14:foregroundMark x1="82031" y1="71250" x2="82031" y2="71250"/>
                        <a14:foregroundMark x1="84063" y1="72500" x2="84063" y2="72500"/>
                        <a14:foregroundMark x1="86250" y1="79531" x2="86250" y2="79531"/>
                        <a14:foregroundMark x1="92188" y1="72969" x2="92188" y2="72969"/>
                        <a14:foregroundMark x1="50781" y1="81719" x2="50781" y2="81719"/>
                        <a14:foregroundMark x1="53906" y1="83125" x2="53906" y2="83125"/>
                        <a14:foregroundMark x1="54219" y1="82188" x2="54219" y2="82188"/>
                        <a14:foregroundMark x1="54688" y1="81719" x2="54688" y2="81719"/>
                        <a14:foregroundMark x1="54688" y1="81719" x2="54688" y2="81719"/>
                        <a14:foregroundMark x1="47656" y1="83438" x2="47656" y2="83438"/>
                        <a14:foregroundMark x1="47188" y1="82656" x2="47188" y2="82656"/>
                        <a14:foregroundMark x1="47188" y1="82500" x2="47188" y2="82500"/>
                        <a14:foregroundMark x1="47188" y1="82500" x2="47188" y2="82500"/>
                        <a14:foregroundMark x1="47188" y1="82188" x2="48906" y2="84063"/>
                        <a14:foregroundMark x1="60313" y1="82656" x2="60313" y2="82656"/>
                        <a14:foregroundMark x1="62656" y1="82656" x2="62656" y2="82656"/>
                        <a14:foregroundMark x1="65313" y1="82500" x2="65313" y2="82500"/>
                        <a14:foregroundMark x1="67031" y1="83438" x2="67031" y2="83438"/>
                        <a14:foregroundMark x1="67969" y1="83125" x2="67969" y2="83125"/>
                        <a14:foregroundMark x1="69688" y1="83594" x2="69688" y2="83594"/>
                        <a14:foregroundMark x1="41563" y1="83438" x2="41563" y2="83438"/>
                        <a14:foregroundMark x1="37188" y1="83594" x2="37188" y2="83594"/>
                        <a14:foregroundMark x1="18125" y1="78125" x2="18125" y2="78125"/>
                        <a14:foregroundMark x1="14219" y1="79531" x2="14219" y2="79531"/>
                        <a14:foregroundMark x1="11563" y1="77500" x2="11563" y2="77500"/>
                        <a14:foregroundMark x1="9844" y1="75938" x2="9844" y2="75938"/>
                        <a14:foregroundMark x1="6406" y1="73281" x2="6406" y2="73281"/>
                      </a14:backgroundRemoval>
                    </a14:imgEffect>
                  </a14:imgLayer>
                </a14:imgProps>
              </a:ext>
              <a:ext uri="{28A0092B-C50C-407E-A947-70E740481C1C}">
                <a14:useLocalDpi xmlns:a14="http://schemas.microsoft.com/office/drawing/2010/main" val="0"/>
              </a:ext>
            </a:extLst>
          </a:blip>
          <a:srcRect/>
          <a:stretch>
            <a:fillRect/>
          </a:stretch>
        </p:blipFill>
        <p:spPr bwMode="auto">
          <a:xfrm rot="20724333">
            <a:off x="10830907" y="5471731"/>
            <a:ext cx="1361886" cy="1361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6604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22699" y="-249122"/>
            <a:ext cx="11148839" cy="1325563"/>
          </a:xfrm>
        </p:spPr>
        <p:txBody>
          <a:bodyPr/>
          <a:lstStyle/>
          <a:p>
            <a:r>
              <a:rPr lang="en-US" dirty="0"/>
              <a:t>New Ideas for the Pack Program:</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F70A2C82-CEB9-46F0-2447-ABFEF21BDC23}"/>
              </a:ext>
            </a:extLst>
          </p:cNvPr>
          <p:cNvSpPr txBox="1"/>
          <p:nvPr/>
        </p:nvSpPr>
        <p:spPr>
          <a:xfrm>
            <a:off x="-49875" y="733246"/>
            <a:ext cx="11178447" cy="6124754"/>
          </a:xfrm>
          <a:prstGeom prst="rect">
            <a:avLst/>
          </a:prstGeom>
          <a:noFill/>
        </p:spPr>
        <p:txBody>
          <a:bodyPr wrap="square" rtlCol="0">
            <a:spAutoFit/>
          </a:bodyPr>
          <a:lstStyle/>
          <a:p>
            <a:pPr marL="457200" indent="-457200">
              <a:buFont typeface="System Font Regular"/>
              <a:buChar char="🎗️"/>
            </a:pPr>
            <a:r>
              <a:rPr lang="en-US" sz="2800" b="1" u="sng" dirty="0">
                <a:solidFill>
                  <a:schemeClr val="accent4"/>
                </a:solidFill>
                <a:latin typeface="Proxima Nova" panose="02000506030000020004" pitchFamily="2" charset="0"/>
              </a:rPr>
              <a:t>Advocacy On Campus</a:t>
            </a:r>
            <a:r>
              <a:rPr lang="en-US" sz="2800" b="1" dirty="0">
                <a:solidFill>
                  <a:schemeClr val="accent4"/>
                </a:solidFill>
                <a:latin typeface="Proxima Nova" panose="02000506030000020004" pitchFamily="2" charset="0"/>
              </a:rPr>
              <a:t>:</a:t>
            </a:r>
          </a:p>
          <a:p>
            <a:pPr marL="914400" lvl="1" indent="-457200">
              <a:buFont typeface="Wingdings" pitchFamily="2" charset="77"/>
              <a:buChar char="v"/>
            </a:pPr>
            <a:r>
              <a:rPr lang="en-US" sz="2800" dirty="0">
                <a:solidFill>
                  <a:schemeClr val="bg1"/>
                </a:solidFill>
                <a:latin typeface="Proxima Nova" panose="02000506030000020004" pitchFamily="2" charset="0"/>
              </a:rPr>
              <a:t>What kind of advocacy efforts should Packs maintain on campus?</a:t>
            </a:r>
          </a:p>
          <a:p>
            <a:pPr marL="1371600" lvl="2" indent="-457200">
              <a:buFont typeface="Courier New" panose="02070309020205020404" pitchFamily="49" charset="0"/>
              <a:buChar char="o"/>
            </a:pPr>
            <a:r>
              <a:rPr lang="en-US" sz="2800" dirty="0">
                <a:solidFill>
                  <a:schemeClr val="bg1"/>
                </a:solidFill>
                <a:latin typeface="Proxima Nova" panose="02000506030000020004" pitchFamily="2" charset="0"/>
              </a:rPr>
              <a:t>Remain consistent with communication: send out frequent campus-wide emails about Pack updates (i.e. What is happening on campus to helps kids with cancer and their families?); send monthly campus-wide emails about All-Star spotlights (sharing where fundraising dollars go to); update social media accounts (Provide reminders about campus events/Pack deadlines); and repost photos from the PSF Instagram and </a:t>
            </a:r>
            <a:r>
              <a:rPr lang="en-US" sz="2800" dirty="0" err="1">
                <a:solidFill>
                  <a:schemeClr val="bg1"/>
                </a:solidFill>
                <a:latin typeface="Proxima Nova" panose="02000506030000020004" pitchFamily="2" charset="0"/>
              </a:rPr>
              <a:t>PSFPacks</a:t>
            </a:r>
            <a:r>
              <a:rPr lang="en-US" sz="2800" dirty="0">
                <a:solidFill>
                  <a:schemeClr val="bg1"/>
                </a:solidFill>
                <a:latin typeface="Proxima Nova" panose="02000506030000020004" pitchFamily="2" charset="0"/>
              </a:rPr>
              <a:t> Instagram</a:t>
            </a:r>
          </a:p>
          <a:p>
            <a:pPr marL="1371600" lvl="2" indent="-457200">
              <a:buFont typeface="Courier New" panose="02070309020205020404" pitchFamily="49" charset="0"/>
              <a:buChar char="o"/>
            </a:pPr>
            <a:r>
              <a:rPr lang="en-US" sz="2800" dirty="0">
                <a:solidFill>
                  <a:schemeClr val="bg1"/>
                </a:solidFill>
                <a:latin typeface="Proxima Nova" panose="02000506030000020004" pitchFamily="2" charset="0"/>
              </a:rPr>
              <a:t>Collaborate with the campus community: clubs/professional organizations/faculty &amp; staff - collaborate with individuals who can share the Pack mission – it starts with your leadership.</a:t>
            </a:r>
          </a:p>
        </p:txBody>
      </p:sp>
      <p:pic>
        <p:nvPicPr>
          <p:cNvPr id="4" name="Picture 14" descr="Yellow Sticky Notes PNG Image for Free Download | Fundo para texto, Moduras  para fotos, Molduras para fotos montagens">
            <a:extLst>
              <a:ext uri="{FF2B5EF4-FFF2-40B4-BE49-F238E27FC236}">
                <a16:creationId xmlns:a16="http://schemas.microsoft.com/office/drawing/2014/main" id="{A344ABDD-CEAF-B3CE-E714-3331457F6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8884">
            <a:off x="10947267" y="1895767"/>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Yellow Sticky Notes PNG Image for Free Download | Fundo para texto, Moduras  para fotos, Molduras para fotos montagens">
            <a:extLst>
              <a:ext uri="{FF2B5EF4-FFF2-40B4-BE49-F238E27FC236}">
                <a16:creationId xmlns:a16="http://schemas.microsoft.com/office/drawing/2014/main" id="{B49F5B6E-C969-E2DE-A270-9E47AEE38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8884">
            <a:off x="10947267" y="3752023"/>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Yellow Sticky Notes PNG Image for Free Download | Fundo para texto, Moduras  para fotos, Molduras para fotos montagens">
            <a:extLst>
              <a:ext uri="{FF2B5EF4-FFF2-40B4-BE49-F238E27FC236}">
                <a16:creationId xmlns:a16="http://schemas.microsoft.com/office/drawing/2014/main" id="{9777AF50-0B20-CFAA-B93C-97075F8F1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8884">
            <a:off x="10997141" y="5608279"/>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Embrace challenges Text, calligraphy clipart, Typography, digital art,  graphics on transparent background, motivational words, positive mindset, inspirational  quotes, motivational artwork, Stock Illustration | Adobe Stock">
            <a:extLst>
              <a:ext uri="{FF2B5EF4-FFF2-40B4-BE49-F238E27FC236}">
                <a16:creationId xmlns:a16="http://schemas.microsoft.com/office/drawing/2014/main" id="{CDBB1101-416F-08B2-9FF9-7D32EBEDCD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806584">
            <a:off x="10727533" y="1726567"/>
            <a:ext cx="1567448" cy="1567448"/>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Clipart of Black and White Strength Icons - Royalty Free Vector - Clip Art  Library">
            <a:extLst>
              <a:ext uri="{FF2B5EF4-FFF2-40B4-BE49-F238E27FC236}">
                <a16:creationId xmlns:a16="http://schemas.microsoft.com/office/drawing/2014/main" id="{7314A0F5-0103-C6E2-6633-96DA766FC49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023" b="89474" l="6069" r="92876">
                        <a14:foregroundMark x1="11082" y1="33835" x2="11082" y2="33835"/>
                        <a14:foregroundMark x1="6069" y1="40602" x2="6069" y2="40602"/>
                        <a14:foregroundMark x1="20053" y1="29323" x2="20053" y2="29323"/>
                        <a14:foregroundMark x1="27177" y1="36842" x2="27177" y2="36842"/>
                        <a14:foregroundMark x1="39314" y1="33083" x2="39314" y2="33083"/>
                        <a14:foregroundMark x1="50660" y1="39098" x2="50660" y2="39098"/>
                        <a14:foregroundMark x1="76253" y1="30075" x2="76253" y2="30075"/>
                        <a14:foregroundMark x1="84697" y1="37594" x2="84697" y2="37594"/>
                        <a14:foregroundMark x1="92876" y1="45113" x2="92876" y2="45113"/>
                        <a14:foregroundMark x1="68602" y1="39850" x2="68602" y2="39850"/>
                      </a14:backgroundRemoval>
                    </a14:imgEffect>
                  </a14:imgLayer>
                </a14:imgProps>
              </a:ext>
              <a:ext uri="{28A0092B-C50C-407E-A947-70E740481C1C}">
                <a14:useLocalDpi xmlns:a14="http://schemas.microsoft.com/office/drawing/2010/main" val="0"/>
              </a:ext>
            </a:extLst>
          </a:blip>
          <a:srcRect/>
          <a:stretch>
            <a:fillRect/>
          </a:stretch>
        </p:blipFill>
        <p:spPr bwMode="auto">
          <a:xfrm rot="20845980">
            <a:off x="10908764" y="4098335"/>
            <a:ext cx="1227715" cy="43083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Positive energy, motivational quotes tshirt design - free svg file for  members - SVG Heart">
            <a:extLst>
              <a:ext uri="{FF2B5EF4-FFF2-40B4-BE49-F238E27FC236}">
                <a16:creationId xmlns:a16="http://schemas.microsoft.com/office/drawing/2014/main" id="{2DE62234-6641-0CBF-016C-1C5E2FC774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60090">
            <a:off x="11028444" y="5810609"/>
            <a:ext cx="1098624" cy="73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20050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22699" y="-249122"/>
            <a:ext cx="11148839" cy="1325563"/>
          </a:xfrm>
        </p:spPr>
        <p:txBody>
          <a:bodyPr/>
          <a:lstStyle/>
          <a:p>
            <a:r>
              <a:rPr lang="en-US" dirty="0"/>
              <a:t>New Ideas for the Pack Program:</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F70A2C82-CEB9-46F0-2447-ABFEF21BDC23}"/>
              </a:ext>
            </a:extLst>
          </p:cNvPr>
          <p:cNvSpPr txBox="1"/>
          <p:nvPr/>
        </p:nvSpPr>
        <p:spPr>
          <a:xfrm>
            <a:off x="-39742" y="733246"/>
            <a:ext cx="11810563" cy="6124754"/>
          </a:xfrm>
          <a:prstGeom prst="rect">
            <a:avLst/>
          </a:prstGeom>
          <a:noFill/>
        </p:spPr>
        <p:txBody>
          <a:bodyPr wrap="square" rtlCol="0">
            <a:spAutoFit/>
          </a:bodyPr>
          <a:lstStyle/>
          <a:p>
            <a:pPr marL="457200" indent="-457200">
              <a:buFont typeface="System Font Regular"/>
              <a:buChar char="🎗️"/>
            </a:pPr>
            <a:r>
              <a:rPr lang="en-US" sz="2800" b="1" u="sng" dirty="0">
                <a:solidFill>
                  <a:schemeClr val="accent4"/>
                </a:solidFill>
                <a:latin typeface="Proxima Nova" panose="02000506030000020004" pitchFamily="2" charset="0"/>
              </a:rPr>
              <a:t>Celebrate Successes On Campus</a:t>
            </a:r>
            <a:r>
              <a:rPr lang="en-US" sz="2800" b="1" dirty="0">
                <a:solidFill>
                  <a:schemeClr val="accent4"/>
                </a:solidFill>
                <a:latin typeface="Proxima Nova" panose="02000506030000020004" pitchFamily="2" charset="0"/>
              </a:rPr>
              <a:t>:</a:t>
            </a:r>
          </a:p>
          <a:p>
            <a:pPr marL="914400" lvl="1" indent="-457200">
              <a:buFont typeface="Wingdings" pitchFamily="2" charset="77"/>
              <a:buChar char="v"/>
            </a:pPr>
            <a:r>
              <a:rPr lang="en-US" sz="2800" dirty="0">
                <a:solidFill>
                  <a:schemeClr val="bg1"/>
                </a:solidFill>
                <a:latin typeface="Proxima Nova" panose="02000506030000020004" pitchFamily="2" charset="0"/>
              </a:rPr>
              <a:t>What kind of celebration are you having on campus to give thanks for your constant support for All-stars and their families?</a:t>
            </a:r>
          </a:p>
          <a:p>
            <a:pPr marL="1371600" lvl="2" indent="-457200">
              <a:buFont typeface="Courier New" panose="02070309020205020404" pitchFamily="49" charset="0"/>
              <a:buChar char="o"/>
            </a:pPr>
            <a:r>
              <a:rPr lang="en-US" sz="2800" dirty="0">
                <a:solidFill>
                  <a:schemeClr val="bg1"/>
                </a:solidFill>
                <a:latin typeface="Proxima Nova" panose="02000506030000020004" pitchFamily="2" charset="0"/>
              </a:rPr>
              <a:t>Celebrate each donor within your ‘Cancer is Messy’ and Orange Envelope Challenge fundraisers thus far – highlight them within a General/Interest Meeting and/or shoutout them on social media platforms</a:t>
            </a:r>
          </a:p>
          <a:p>
            <a:pPr marL="1371600" lvl="2" indent="-457200">
              <a:buFont typeface="Courier New" panose="02070309020205020404" pitchFamily="49" charset="0"/>
              <a:buChar char="o"/>
            </a:pPr>
            <a:r>
              <a:rPr lang="en-US" sz="2800" dirty="0">
                <a:solidFill>
                  <a:schemeClr val="bg1"/>
                </a:solidFill>
                <a:latin typeface="Proxima Nova" panose="02000506030000020004" pitchFamily="2" charset="0"/>
              </a:rPr>
              <a:t>Give thanks – hand-write or digitally print thank you cards to all active members at your campus; purchase club souvenirs through club budget, such as active member pins (</a:t>
            </a:r>
            <a:r>
              <a:rPr lang="en-US" sz="2800" b="1" dirty="0">
                <a:solidFill>
                  <a:schemeClr val="bg1"/>
                </a:solidFill>
                <a:latin typeface="Proxima Nova" panose="02000506030000020004" pitchFamily="2" charset="0"/>
                <a:hlinkClick r:id="rId3">
                  <a:extLst>
                    <a:ext uri="{A12FA001-AC4F-418D-AE19-62706E023703}">
                      <ahyp:hlinkClr xmlns:ahyp="http://schemas.microsoft.com/office/drawing/2018/hyperlinkcolor" val="tx"/>
                    </a:ext>
                  </a:extLst>
                </a:hlinkClick>
              </a:rPr>
              <a:t>Amazon</a:t>
            </a:r>
            <a:r>
              <a:rPr lang="en-US" sz="2800" dirty="0">
                <a:solidFill>
                  <a:schemeClr val="bg1"/>
                </a:solidFill>
                <a:latin typeface="Proxima Nova" panose="02000506030000020004" pitchFamily="2" charset="0"/>
              </a:rPr>
              <a:t> (hyperlinked)), graduation cords (PSF website), sweet treats (</a:t>
            </a:r>
            <a:r>
              <a:rPr lang="en-US" sz="2800" b="1" dirty="0">
                <a:solidFill>
                  <a:schemeClr val="bg1"/>
                </a:solidFill>
                <a:latin typeface="Proxima Nova" panose="02000506030000020004" pitchFamily="2" charset="0"/>
                <a:hlinkClick r:id="rId4">
                  <a:extLst>
                    <a:ext uri="{A12FA001-AC4F-418D-AE19-62706E023703}">
                      <ahyp:hlinkClr xmlns:ahyp="http://schemas.microsoft.com/office/drawing/2018/hyperlinkcolor" val="tx"/>
                    </a:ext>
                  </a:extLst>
                </a:hlinkClick>
              </a:rPr>
              <a:t>Check here for pediatric cancer awareness Hershey kisses</a:t>
            </a:r>
            <a:r>
              <a:rPr lang="en-US" sz="2800" dirty="0">
                <a:solidFill>
                  <a:schemeClr val="bg1"/>
                </a:solidFill>
                <a:latin typeface="Proxima Nova" panose="02000506030000020004" pitchFamily="2" charset="0"/>
              </a:rPr>
              <a:t> (hyperlinked).).</a:t>
            </a:r>
          </a:p>
          <a:p>
            <a:pPr marL="1371600" lvl="2" indent="-457200">
              <a:buFont typeface="Courier New" panose="02070309020205020404" pitchFamily="49" charset="0"/>
              <a:buChar char="o"/>
            </a:pPr>
            <a:r>
              <a:rPr lang="en-US" sz="2800" dirty="0">
                <a:solidFill>
                  <a:schemeClr val="bg1"/>
                </a:solidFill>
                <a:latin typeface="Proxima Nova" panose="02000506030000020004" pitchFamily="2" charset="0"/>
              </a:rPr>
              <a:t>Set up a table/panel within student common area – hand-out thank you notes and PSF merchandise (bracelets &amp; stickers)</a:t>
            </a:r>
          </a:p>
        </p:txBody>
      </p:sp>
      <p:pic>
        <p:nvPicPr>
          <p:cNvPr id="10" name="Picture 14" descr="Yellow Sticky Notes PNG Image for Free Download | Fundo para texto, Moduras  para fotos, Molduras para fotos montagens">
            <a:extLst>
              <a:ext uri="{FF2B5EF4-FFF2-40B4-BE49-F238E27FC236}">
                <a16:creationId xmlns:a16="http://schemas.microsoft.com/office/drawing/2014/main" id="{9777AF50-0B20-CFAA-B93C-97075F8F1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98884">
            <a:off x="10947266" y="5608279"/>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elebrate small victories Text, calligraphy clipart, Typography, digital art,  transparent graphics, motivational words, positive mindset, inspirational  quotes, motivational artwork, creative designs, Stock Vector | Adobe Stock">
            <a:extLst>
              <a:ext uri="{FF2B5EF4-FFF2-40B4-BE49-F238E27FC236}">
                <a16:creationId xmlns:a16="http://schemas.microsoft.com/office/drawing/2014/main" id="{FC662A57-21DB-AD76-6EB3-32953A5A856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5000" r="92000">
                        <a14:foregroundMark x1="16100" y1="20100" x2="16100" y2="20100"/>
                        <a14:foregroundMark x1="29200" y1="30300" x2="29200" y2="30300"/>
                        <a14:foregroundMark x1="35800" y1="29300" x2="35800" y2="29300"/>
                        <a14:foregroundMark x1="42300" y1="29800" x2="42300" y2="29800"/>
                        <a14:foregroundMark x1="51500" y1="27200" x2="51500" y2="27200"/>
                        <a14:foregroundMark x1="63900" y1="29300" x2="63900" y2="29300"/>
                        <a14:foregroundMark x1="70900" y1="29600" x2="70900" y2="29600"/>
                        <a14:foregroundMark x1="81800" y1="30100" x2="81800" y2="30100"/>
                        <a14:foregroundMark x1="87700" y1="29800" x2="87700" y2="29800"/>
                        <a14:foregroundMark x1="92000" y1="32700" x2="92000" y2="32700"/>
                        <a14:foregroundMark x1="92000" y1="52400" x2="92000" y2="52400"/>
                        <a14:foregroundMark x1="68700" y1="48200" x2="68700" y2="48200"/>
                        <a14:foregroundMark x1="64400" y1="47300" x2="64400" y2="47300"/>
                        <a14:foregroundMark x1="56900" y1="51200" x2="56900" y2="51200"/>
                        <a14:foregroundMark x1="48100" y1="50400" x2="48100" y2="50400"/>
                        <a14:foregroundMark x1="28700" y1="44600" x2="28700" y2="44600"/>
                        <a14:foregroundMark x1="11800" y1="46500" x2="11800" y2="46500"/>
                        <a14:foregroundMark x1="5000" y1="54300" x2="5000" y2="54300"/>
                        <a14:foregroundMark x1="16100" y1="72700" x2="16100" y2="72700"/>
                        <a14:foregroundMark x1="28700" y1="73900" x2="28700" y2="73900"/>
                        <a14:foregroundMark x1="28500" y1="69100" x2="28500" y2="69100"/>
                        <a14:foregroundMark x1="33100" y1="71500" x2="33100" y2="71500"/>
                        <a14:foregroundMark x1="46200" y1="69800" x2="46200" y2="69800"/>
                        <a14:foregroundMark x1="49800" y1="73700" x2="49800" y2="73700"/>
                        <a14:foregroundMark x1="57600" y1="73500" x2="57600" y2="73500"/>
                        <a14:foregroundMark x1="66100" y1="73000" x2="66100" y2="73000"/>
                        <a14:foregroundMark x1="66100" y1="68600" x2="66100" y2="68600"/>
                        <a14:foregroundMark x1="72100" y1="72000" x2="72100" y2="72000"/>
                        <a14:foregroundMark x1="82300" y1="73000" x2="82300" y2="73000"/>
                        <a14:foregroundMark x1="90100" y1="78800" x2="90100" y2="78800"/>
                      </a14:backgroundRemoval>
                    </a14:imgEffect>
                  </a14:imgLayer>
                </a14:imgProps>
              </a:ext>
              <a:ext uri="{28A0092B-C50C-407E-A947-70E740481C1C}">
                <a14:useLocalDpi xmlns:a14="http://schemas.microsoft.com/office/drawing/2010/main" val="0"/>
              </a:ext>
            </a:extLst>
          </a:blip>
          <a:srcRect/>
          <a:stretch>
            <a:fillRect/>
          </a:stretch>
        </p:blipFill>
        <p:spPr bwMode="auto">
          <a:xfrm rot="20610526">
            <a:off x="10914818" y="5577209"/>
            <a:ext cx="1190202" cy="119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90231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22699" y="-249122"/>
            <a:ext cx="11148839" cy="1325563"/>
          </a:xfrm>
        </p:spPr>
        <p:txBody>
          <a:bodyPr/>
          <a:lstStyle/>
          <a:p>
            <a:r>
              <a:rPr lang="en-US" dirty="0"/>
              <a:t>Regional Leader (RL) Opportunities:</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F70A2C82-CEB9-46F0-2447-ABFEF21BDC23}"/>
              </a:ext>
            </a:extLst>
          </p:cNvPr>
          <p:cNvSpPr txBox="1"/>
          <p:nvPr/>
        </p:nvSpPr>
        <p:spPr>
          <a:xfrm>
            <a:off x="-39742" y="733246"/>
            <a:ext cx="11594433" cy="6124754"/>
          </a:xfrm>
          <a:prstGeom prst="rect">
            <a:avLst/>
          </a:prstGeom>
          <a:noFill/>
        </p:spPr>
        <p:txBody>
          <a:bodyPr wrap="square" rtlCol="0">
            <a:spAutoFit/>
          </a:bodyPr>
          <a:lstStyle/>
          <a:p>
            <a:pPr marL="457200" indent="-457200">
              <a:buFont typeface="System Font Regular"/>
              <a:buChar char="🎗️"/>
            </a:pPr>
            <a:r>
              <a:rPr lang="en-US" sz="2800" b="1" u="sng" dirty="0">
                <a:solidFill>
                  <a:schemeClr val="accent4"/>
                </a:solidFill>
                <a:latin typeface="Proxima Nova" panose="02000506030000020004" pitchFamily="2" charset="0"/>
              </a:rPr>
              <a:t>Social Media, Marketing, and Design RL</a:t>
            </a:r>
            <a:r>
              <a:rPr lang="en-US" sz="2800" b="1" dirty="0">
                <a:solidFill>
                  <a:schemeClr val="accent4"/>
                </a:solidFill>
                <a:latin typeface="Proxima Nova" panose="02000506030000020004" pitchFamily="2" charset="0"/>
              </a:rPr>
              <a:t>:</a:t>
            </a:r>
          </a:p>
          <a:p>
            <a:pPr marL="914400" lvl="1" indent="-457200">
              <a:buFont typeface="Wingdings" pitchFamily="2" charset="77"/>
              <a:buChar char="v"/>
            </a:pPr>
            <a:r>
              <a:rPr lang="en-US" sz="2800" dirty="0">
                <a:solidFill>
                  <a:schemeClr val="bg1"/>
                </a:solidFill>
                <a:latin typeface="Proxima Nova" panose="02000506030000020004" pitchFamily="2" charset="0"/>
              </a:rPr>
              <a:t>Grow our Pack social media presence on Instagram</a:t>
            </a:r>
          </a:p>
          <a:p>
            <a:pPr marL="914400" lvl="1" indent="-457200">
              <a:buFont typeface="Wingdings" pitchFamily="2" charset="77"/>
              <a:buChar char="v"/>
            </a:pPr>
            <a:r>
              <a:rPr lang="en-US" sz="2800" dirty="0">
                <a:solidFill>
                  <a:schemeClr val="bg1"/>
                </a:solidFill>
                <a:latin typeface="Proxima Nova" panose="02000506030000020004" pitchFamily="2" charset="0"/>
              </a:rPr>
              <a:t>Ensure the Pack website is updated with current Pack information</a:t>
            </a:r>
          </a:p>
          <a:p>
            <a:pPr marL="914400" lvl="1" indent="-457200">
              <a:buFont typeface="Wingdings" pitchFamily="2" charset="77"/>
              <a:buChar char="v"/>
            </a:pPr>
            <a:r>
              <a:rPr lang="en-US" sz="2800" dirty="0">
                <a:solidFill>
                  <a:schemeClr val="bg1"/>
                </a:solidFill>
                <a:latin typeface="Proxima Nova" panose="02000506030000020004" pitchFamily="2" charset="0"/>
              </a:rPr>
              <a:t>Design Pack marketing materials, such as newsletters, flyers, social pages, etc.</a:t>
            </a:r>
          </a:p>
          <a:p>
            <a:pPr marL="914400" lvl="1" indent="-457200">
              <a:buFont typeface="Wingdings" pitchFamily="2" charset="77"/>
              <a:buChar char="v"/>
            </a:pPr>
            <a:r>
              <a:rPr lang="en-US" sz="2800" dirty="0">
                <a:solidFill>
                  <a:schemeClr val="bg1"/>
                </a:solidFill>
                <a:latin typeface="Proxima Nova" panose="02000506030000020004" pitchFamily="2" charset="0"/>
              </a:rPr>
              <a:t>Grow our alumni network on LinkedIn</a:t>
            </a:r>
          </a:p>
          <a:p>
            <a:pPr lvl="1"/>
            <a:endParaRPr lang="en-US" sz="2800" dirty="0">
              <a:solidFill>
                <a:schemeClr val="bg1"/>
              </a:solidFill>
              <a:latin typeface="Proxima Nova" panose="02000506030000020004" pitchFamily="2" charset="0"/>
            </a:endParaRPr>
          </a:p>
          <a:p>
            <a:pPr marL="457200" indent="-457200">
              <a:buFont typeface="System Font Regular"/>
              <a:buChar char="🎗️"/>
            </a:pPr>
            <a:r>
              <a:rPr lang="en-US" sz="2800" b="1" dirty="0">
                <a:solidFill>
                  <a:schemeClr val="bg1"/>
                </a:solidFill>
                <a:latin typeface="Proxima Nova" panose="02000506030000020004" pitchFamily="2" charset="0"/>
              </a:rPr>
              <a:t> </a:t>
            </a:r>
            <a:r>
              <a:rPr lang="en-US" sz="2800" b="1" u="sng" dirty="0">
                <a:solidFill>
                  <a:schemeClr val="accent4"/>
                </a:solidFill>
                <a:latin typeface="Proxima Nova" panose="02000506030000020004" pitchFamily="2" charset="0"/>
              </a:rPr>
              <a:t>Recruitment &amp; Growth</a:t>
            </a:r>
            <a:r>
              <a:rPr lang="en-US" sz="2800" b="1" dirty="0">
                <a:solidFill>
                  <a:schemeClr val="accent4"/>
                </a:solidFill>
                <a:latin typeface="Proxima Nova" panose="02000506030000020004" pitchFamily="2" charset="0"/>
              </a:rPr>
              <a:t>:</a:t>
            </a:r>
          </a:p>
          <a:p>
            <a:pPr marL="914400" lvl="1" indent="-457200">
              <a:buFont typeface="Wingdings" pitchFamily="2" charset="77"/>
              <a:buChar char="v"/>
            </a:pPr>
            <a:r>
              <a:rPr lang="en-US" sz="2800" dirty="0">
                <a:solidFill>
                  <a:schemeClr val="bg1"/>
                </a:solidFill>
                <a:latin typeface="Proxima Nova" panose="02000506030000020004" pitchFamily="2" charset="0"/>
              </a:rPr>
              <a:t>Communicating with “inactive” Packs</a:t>
            </a:r>
          </a:p>
          <a:p>
            <a:pPr marL="914400" lvl="1" indent="-457200">
              <a:buFont typeface="Wingdings" pitchFamily="2" charset="77"/>
              <a:buChar char="v"/>
            </a:pPr>
            <a:r>
              <a:rPr lang="en-US" sz="2800" dirty="0">
                <a:solidFill>
                  <a:schemeClr val="bg1"/>
                </a:solidFill>
                <a:latin typeface="Proxima Nova" panose="02000506030000020004" pitchFamily="2" charset="0"/>
              </a:rPr>
              <a:t>Identifying campuses to start Packs or reactivate Pack programs</a:t>
            </a:r>
          </a:p>
          <a:p>
            <a:pPr marL="914400" lvl="1" indent="-457200">
              <a:buFont typeface="Wingdings" pitchFamily="2" charset="77"/>
              <a:buChar char="v"/>
            </a:pPr>
            <a:r>
              <a:rPr lang="en-US" sz="2800" dirty="0">
                <a:solidFill>
                  <a:schemeClr val="bg1"/>
                </a:solidFill>
                <a:latin typeface="Proxima Nova" panose="02000506030000020004" pitchFamily="2" charset="0"/>
              </a:rPr>
              <a:t>Create events and challenges for Pack program, with a focus on campus recruitment and intercampus recruitment</a:t>
            </a:r>
          </a:p>
          <a:p>
            <a:pPr marL="914400" lvl="1" indent="-457200">
              <a:buFont typeface="Wingdings" pitchFamily="2" charset="77"/>
              <a:buChar char="v"/>
            </a:pPr>
            <a:r>
              <a:rPr lang="en-US" sz="2800" dirty="0">
                <a:solidFill>
                  <a:schemeClr val="bg1"/>
                </a:solidFill>
                <a:latin typeface="Proxima Nova" panose="02000506030000020004" pitchFamily="2" charset="0"/>
              </a:rPr>
              <a:t>Support Pack program in recruitment efforts by creating materials to increase membership.</a:t>
            </a:r>
          </a:p>
        </p:txBody>
      </p:sp>
      <p:pic>
        <p:nvPicPr>
          <p:cNvPr id="10" name="Picture 14" descr="Yellow Sticky Notes PNG Image for Free Download | Fundo para texto, Moduras  para fotos, Molduras para fotos montagens">
            <a:extLst>
              <a:ext uri="{FF2B5EF4-FFF2-40B4-BE49-F238E27FC236}">
                <a16:creationId xmlns:a16="http://schemas.microsoft.com/office/drawing/2014/main" id="{9777AF50-0B20-CFAA-B93C-97075F8F1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8884">
            <a:off x="10505198" y="2721397"/>
            <a:ext cx="1406689" cy="141520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nspirational Quotes, Always bring your own sunshine, sunflower outline -  free svg file for members - SVG Heart">
            <a:extLst>
              <a:ext uri="{FF2B5EF4-FFF2-40B4-BE49-F238E27FC236}">
                <a16:creationId xmlns:a16="http://schemas.microsoft.com/office/drawing/2014/main" id="{4E9B6CAA-5BC1-12BA-E992-21D42BE1E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45511">
            <a:off x="10764263" y="2890207"/>
            <a:ext cx="902632" cy="117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12724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5835A2-20CA-108D-4672-9AE7EE856231}"/>
              </a:ext>
            </a:extLst>
          </p:cNvPr>
          <p:cNvSpPr>
            <a:spLocks noGrp="1"/>
          </p:cNvSpPr>
          <p:nvPr>
            <p:ph type="body" sz="quarter" idx="12"/>
          </p:nvPr>
        </p:nvSpPr>
        <p:spPr/>
        <p:txBody>
          <a:bodyPr/>
          <a:lstStyle/>
          <a:p>
            <a:r>
              <a:rPr lang="en-US" dirty="0"/>
              <a:t>Program Development Regional Leader: </a:t>
            </a:r>
            <a:r>
              <a:rPr lang="en-US" dirty="0" err="1"/>
              <a:t>Gabriella.DelRio@pinkyswear.org</a:t>
            </a:r>
            <a:endParaRPr lang="en-US" dirty="0"/>
          </a:p>
        </p:txBody>
      </p:sp>
      <p:pic>
        <p:nvPicPr>
          <p:cNvPr id="19458" name="Picture 2" descr="The Child Thank You Sticker by Nerdom">
            <a:extLst>
              <a:ext uri="{FF2B5EF4-FFF2-40B4-BE49-F238E27FC236}">
                <a16:creationId xmlns:a16="http://schemas.microsoft.com/office/drawing/2014/main" id="{AA6A9B39-C273-A66C-AC47-D9ACEFE71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393" y="-329738"/>
            <a:ext cx="3542607" cy="354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95484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86EA-BF59-B552-4C27-22D9B9EA22E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CEC1550-3FD6-E42D-BD89-A2B775215E69}"/>
              </a:ext>
            </a:extLst>
          </p:cNvPr>
          <p:cNvSpPr>
            <a:spLocks noGrp="1"/>
          </p:cNvSpPr>
          <p:nvPr>
            <p:ph idx="1"/>
          </p:nvPr>
        </p:nvSpPr>
        <p:spPr>
          <a:xfrm>
            <a:off x="714895" y="1825625"/>
            <a:ext cx="8379409" cy="5406448"/>
          </a:xfrm>
        </p:spPr>
        <p:txBody>
          <a:bodyPr>
            <a:normAutofit/>
          </a:bodyPr>
          <a:lstStyle/>
          <a:p>
            <a:pPr>
              <a:buFont typeface="System Font Regular"/>
              <a:buChar char="🎗️"/>
            </a:pPr>
            <a:r>
              <a:rPr lang="en-US" dirty="0"/>
              <a:t>E-board reminders</a:t>
            </a:r>
          </a:p>
          <a:p>
            <a:pPr lvl="1">
              <a:buFont typeface="Wingdings" pitchFamily="2" charset="77"/>
              <a:buChar char="v"/>
            </a:pPr>
            <a:r>
              <a:rPr lang="en-US" dirty="0"/>
              <a:t>E-board Transitions</a:t>
            </a:r>
          </a:p>
          <a:p>
            <a:pPr lvl="1">
              <a:buFont typeface="Wingdings" pitchFamily="2" charset="77"/>
              <a:buChar char="v"/>
            </a:pPr>
            <a:r>
              <a:rPr lang="en-US" dirty="0"/>
              <a:t>Graduation Cord Sale</a:t>
            </a:r>
          </a:p>
          <a:p>
            <a:pPr>
              <a:buFont typeface="System Font Regular"/>
              <a:buChar char="🎗️"/>
            </a:pPr>
            <a:r>
              <a:rPr lang="en-US" dirty="0"/>
              <a:t> Icebreaker</a:t>
            </a:r>
          </a:p>
          <a:p>
            <a:pPr>
              <a:buFont typeface="System Font Regular"/>
              <a:buChar char="🎗️"/>
            </a:pPr>
            <a:r>
              <a:rPr lang="en-US" dirty="0"/>
              <a:t>Significance of the Pack Program</a:t>
            </a:r>
          </a:p>
          <a:p>
            <a:pPr>
              <a:buFont typeface="System Font Regular"/>
              <a:buChar char="🎗️"/>
            </a:pPr>
            <a:r>
              <a:rPr lang="en-US" dirty="0"/>
              <a:t>All-star Spotlight</a:t>
            </a:r>
          </a:p>
          <a:p>
            <a:pPr>
              <a:buFont typeface="System Font Regular"/>
              <a:buChar char="🎗️"/>
            </a:pPr>
            <a:r>
              <a:rPr lang="en-US" dirty="0"/>
              <a:t>New Ideas for the Pack Program – </a:t>
            </a:r>
            <a:r>
              <a:rPr lang="en-US" b="1" dirty="0"/>
              <a:t>We need your help!</a:t>
            </a:r>
          </a:p>
          <a:p>
            <a:pPr>
              <a:buFont typeface="System Font Regular"/>
              <a:buChar char="🎗️"/>
            </a:pPr>
            <a:r>
              <a:rPr lang="en-US" dirty="0"/>
              <a:t>Celebrations</a:t>
            </a:r>
          </a:p>
          <a:p>
            <a:pPr>
              <a:buFont typeface="System Font Regular"/>
              <a:buChar char="🎗️"/>
            </a:pPr>
            <a:r>
              <a:rPr lang="en-US" dirty="0"/>
              <a:t> Regional Leader </a:t>
            </a:r>
            <a:r>
              <a:rPr lang="en-US" dirty="0" err="1"/>
              <a:t>Opportunties</a:t>
            </a:r>
            <a:endParaRPr lang="en-US" dirty="0"/>
          </a:p>
        </p:txBody>
      </p:sp>
      <p:pic>
        <p:nvPicPr>
          <p:cNvPr id="4" name="Picture 14" descr="Yellow Sticky Notes PNG Image for Free Download | Fundo para texto, Moduras  para fotos, Molduras para fotos montagens">
            <a:extLst>
              <a:ext uri="{FF2B5EF4-FFF2-40B4-BE49-F238E27FC236}">
                <a16:creationId xmlns:a16="http://schemas.microsoft.com/office/drawing/2014/main" id="{EC39C6A7-115A-07CD-0C7E-D51F3028C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8884">
            <a:off x="9468586" y="158422"/>
            <a:ext cx="2401744" cy="24162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nspirational Stock Illustrations – 204,444 Inspirational Stock  Illustrations, Vectors &amp; Clipart - Dreamstime">
            <a:extLst>
              <a:ext uri="{FF2B5EF4-FFF2-40B4-BE49-F238E27FC236}">
                <a16:creationId xmlns:a16="http://schemas.microsoft.com/office/drawing/2014/main" id="{2A3FA684-951F-233A-E295-C82DA59715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500" r="90000">
                        <a14:foregroundMark x1="14250" y1="21500" x2="14250" y2="21500"/>
                        <a14:foregroundMark x1="16625" y1="24750" x2="16625" y2="24750"/>
                        <a14:foregroundMark x1="21250" y1="26000" x2="21250" y2="26000"/>
                        <a14:foregroundMark x1="21250" y1="26000" x2="36875" y2="31375"/>
                        <a14:foregroundMark x1="5500" y1="66625" x2="5500" y2="66625"/>
                        <a14:foregroundMark x1="84875" y1="67250" x2="84875" y2="67250"/>
                        <a14:foregroundMark x1="85625" y1="67375" x2="85625" y2="67375"/>
                        <a14:foregroundMark x1="81625" y1="72875" x2="81625" y2="72875"/>
                        <a14:foregroundMark x1="17125" y1="23125" x2="17125" y2="23125"/>
                        <a14:foregroundMark x1="10250" y1="27000" x2="10250" y2="27000"/>
                        <a14:foregroundMark x1="12625" y1="24375" x2="12625" y2="24375"/>
                        <a14:foregroundMark x1="12375" y1="22625" x2="12375" y2="22625"/>
                        <a14:foregroundMark x1="12375" y1="22625" x2="12375" y2="22625"/>
                      </a14:backgroundRemoval>
                    </a14:imgEffect>
                  </a14:imgLayer>
                </a14:imgProps>
              </a:ext>
              <a:ext uri="{28A0092B-C50C-407E-A947-70E740481C1C}">
                <a14:useLocalDpi xmlns:a14="http://schemas.microsoft.com/office/drawing/2010/main" val="0"/>
              </a:ext>
            </a:extLst>
          </a:blip>
          <a:srcRect/>
          <a:stretch>
            <a:fillRect/>
          </a:stretch>
        </p:blipFill>
        <p:spPr bwMode="auto">
          <a:xfrm rot="20639514">
            <a:off x="9692452" y="379671"/>
            <a:ext cx="2193086" cy="2193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Yellow Sticky Notes PNG Image for Free Download | Fundo para texto, Moduras  para fotos, Molduras para fotos montagens">
            <a:extLst>
              <a:ext uri="{FF2B5EF4-FFF2-40B4-BE49-F238E27FC236}">
                <a16:creationId xmlns:a16="http://schemas.microsoft.com/office/drawing/2014/main" id="{5A17C4CD-29B8-F4E7-5130-347E3E9F1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8884">
            <a:off x="9543717" y="2793150"/>
            <a:ext cx="2401744" cy="24162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716786A-D341-D0C2-1155-51EACE1188BA}"/>
              </a:ext>
            </a:extLst>
          </p:cNvPr>
          <p:cNvPicPr>
            <a:picLocks noChangeAspect="1"/>
          </p:cNvPicPr>
          <p:nvPr/>
        </p:nvPicPr>
        <p:blipFill>
          <a:blip r:embed="rId5"/>
          <a:stretch>
            <a:fillRect/>
          </a:stretch>
        </p:blipFill>
        <p:spPr>
          <a:xfrm rot="20656546">
            <a:off x="9559556" y="2853596"/>
            <a:ext cx="2370065" cy="2370065"/>
          </a:xfrm>
          <a:prstGeom prst="rect">
            <a:avLst/>
          </a:prstGeom>
        </p:spPr>
      </p:pic>
    </p:spTree>
    <p:extLst>
      <p:ext uri="{BB962C8B-B14F-4D97-AF65-F5344CB8AC3E}">
        <p14:creationId xmlns:p14="http://schemas.microsoft.com/office/powerpoint/2010/main" val="332740390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181035" y="67995"/>
            <a:ext cx="11148839" cy="1325563"/>
          </a:xfrm>
        </p:spPr>
        <p:txBody>
          <a:bodyPr/>
          <a:lstStyle/>
          <a:p>
            <a:r>
              <a:rPr lang="en-US" dirty="0"/>
              <a:t>E-Board Reminders:</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F70A2C82-CEB9-46F0-2447-ABFEF21BDC23}"/>
              </a:ext>
            </a:extLst>
          </p:cNvPr>
          <p:cNvSpPr txBox="1"/>
          <p:nvPr/>
        </p:nvSpPr>
        <p:spPr>
          <a:xfrm>
            <a:off x="237441" y="1018506"/>
            <a:ext cx="10955748" cy="6032421"/>
          </a:xfrm>
          <a:prstGeom prst="rect">
            <a:avLst/>
          </a:prstGeom>
          <a:noFill/>
        </p:spPr>
        <p:txBody>
          <a:bodyPr wrap="square" rtlCol="0">
            <a:spAutoFit/>
          </a:bodyPr>
          <a:lstStyle/>
          <a:p>
            <a:pPr marL="457200" indent="-457200">
              <a:buFont typeface="System Font Regular"/>
              <a:buChar char="🎗️"/>
            </a:pPr>
            <a:r>
              <a:rPr lang="en-US" sz="2400" b="1" u="sng" dirty="0">
                <a:solidFill>
                  <a:srgbClr val="F8981D"/>
                </a:solidFill>
                <a:latin typeface="Proxima Nova" panose="02000506030000020004" pitchFamily="2" charset="0"/>
              </a:rPr>
              <a:t>E-Board Transitions</a:t>
            </a:r>
            <a:r>
              <a:rPr lang="en-US" sz="2400" b="1" dirty="0">
                <a:solidFill>
                  <a:srgbClr val="F8981D"/>
                </a:solidFill>
                <a:latin typeface="Proxima Nova" panose="02000506030000020004" pitchFamily="2" charset="0"/>
              </a:rPr>
              <a:t>:</a:t>
            </a:r>
          </a:p>
          <a:p>
            <a:pPr marL="914400" lvl="1" indent="-457200">
              <a:buFont typeface="Wingdings" pitchFamily="2" charset="77"/>
              <a:buChar char="v"/>
            </a:pPr>
            <a:r>
              <a:rPr lang="en-US" sz="2200" b="1" dirty="0">
                <a:solidFill>
                  <a:schemeClr val="bg1"/>
                </a:solidFill>
                <a:latin typeface="Proxima Nova" panose="02000506030000020004" pitchFamily="2" charset="0"/>
              </a:rPr>
              <a:t> </a:t>
            </a:r>
            <a:r>
              <a:rPr lang="en-US" sz="2400" b="1" dirty="0">
                <a:solidFill>
                  <a:schemeClr val="bg1"/>
                </a:solidFill>
                <a:latin typeface="Proxima Nova" panose="02000506030000020004" pitchFamily="2" charset="0"/>
              </a:rPr>
              <a:t>Please fulfill the </a:t>
            </a:r>
            <a:r>
              <a:rPr lang="en-US" sz="2400" b="1" u="sng" dirty="0">
                <a:solidFill>
                  <a:schemeClr val="accent4"/>
                </a:solidFill>
                <a:latin typeface="Proxima Nova" panose="02000506030000020004" pitchFamily="2" charset="0"/>
                <a:hlinkClick r:id="rId3">
                  <a:extLst>
                    <a:ext uri="{A12FA001-AC4F-418D-AE19-62706E023703}">
                      <ahyp:hlinkClr xmlns:ahyp="http://schemas.microsoft.com/office/drawing/2018/hyperlinkcolor" val="tx"/>
                    </a:ext>
                  </a:extLst>
                </a:hlinkClick>
              </a:rPr>
              <a:t>2024-2025 E-Board form</a:t>
            </a:r>
            <a:r>
              <a:rPr lang="en-US" sz="2400" dirty="0">
                <a:solidFill>
                  <a:schemeClr val="accent4"/>
                </a:solidFill>
                <a:latin typeface="Proxima Nova" panose="02000506030000020004" pitchFamily="2" charset="0"/>
              </a:rPr>
              <a:t> </a:t>
            </a:r>
            <a:r>
              <a:rPr lang="en-US" sz="2400" dirty="0">
                <a:solidFill>
                  <a:schemeClr val="bg1"/>
                </a:solidFill>
                <a:latin typeface="Proxima Nova" panose="02000506030000020004" pitchFamily="2" charset="0"/>
              </a:rPr>
              <a:t>(hyperlinked)</a:t>
            </a:r>
            <a:r>
              <a:rPr lang="en-US" sz="2400" b="1" dirty="0">
                <a:solidFill>
                  <a:schemeClr val="bg1"/>
                </a:solidFill>
                <a:latin typeface="Proxima Nova" panose="02000506030000020004" pitchFamily="2" charset="0"/>
              </a:rPr>
              <a:t> by Wednesday, May 1, 2024.</a:t>
            </a:r>
            <a:endParaRPr lang="en-US" sz="2400" dirty="0">
              <a:solidFill>
                <a:schemeClr val="bg1"/>
              </a:solidFill>
              <a:latin typeface="Proxima Nova" panose="02000506030000020004" pitchFamily="2" charset="0"/>
            </a:endParaRPr>
          </a:p>
          <a:p>
            <a:pPr marL="914400" lvl="1" indent="-457200">
              <a:buFont typeface="Wingdings" pitchFamily="2" charset="77"/>
              <a:buChar char="v"/>
            </a:pPr>
            <a:r>
              <a:rPr lang="en-US" sz="2200" dirty="0">
                <a:solidFill>
                  <a:schemeClr val="bg1"/>
                </a:solidFill>
                <a:latin typeface="Proxima Nova" panose="02000506030000020004" pitchFamily="2" charset="0"/>
              </a:rPr>
              <a:t> </a:t>
            </a:r>
            <a:r>
              <a:rPr lang="en-US" sz="2400" dirty="0">
                <a:solidFill>
                  <a:schemeClr val="bg1"/>
                </a:solidFill>
                <a:latin typeface="Proxima Nova" panose="02000506030000020004" pitchFamily="2" charset="0"/>
              </a:rPr>
              <a:t>Struggling with recruitment?</a:t>
            </a:r>
          </a:p>
          <a:p>
            <a:pPr marL="1371600" lvl="2" indent="-457200">
              <a:buFont typeface="Courier New" panose="02070309020205020404" pitchFamily="49" charset="0"/>
              <a:buChar char="o"/>
            </a:pPr>
            <a:r>
              <a:rPr lang="en-US" sz="2200" dirty="0">
                <a:solidFill>
                  <a:schemeClr val="bg1"/>
                </a:solidFill>
                <a:latin typeface="Proxima Nova" panose="02000506030000020004" pitchFamily="2" charset="0"/>
              </a:rPr>
              <a:t>Inform the campus of elections through campus-wide emailing on your campus event platform (i.e. Engage), or perhaps, your advisor can send a campus-wide email.</a:t>
            </a:r>
          </a:p>
          <a:p>
            <a:pPr marL="1371600" lvl="2" indent="-457200">
              <a:buFont typeface="Courier New" panose="02070309020205020404" pitchFamily="49" charset="0"/>
              <a:buChar char="o"/>
            </a:pPr>
            <a:r>
              <a:rPr lang="en-US" sz="2200" dirty="0">
                <a:solidFill>
                  <a:schemeClr val="bg1"/>
                </a:solidFill>
                <a:latin typeface="Proxima Nova" panose="02000506030000020004" pitchFamily="2" charset="0"/>
              </a:rPr>
              <a:t>Send reminder emails about election application due-dates (send out follow-up/reminder emails); be transparent within these reminder emails about vacancy positions</a:t>
            </a:r>
          </a:p>
          <a:p>
            <a:pPr marL="1371600" lvl="2" indent="-457200">
              <a:buFont typeface="Courier New" panose="02070309020205020404" pitchFamily="49" charset="0"/>
              <a:buChar char="o"/>
            </a:pPr>
            <a:r>
              <a:rPr lang="en-US" sz="2200" dirty="0">
                <a:solidFill>
                  <a:schemeClr val="bg1"/>
                </a:solidFill>
                <a:latin typeface="Proxima Nova" panose="02000506030000020004" pitchFamily="2" charset="0"/>
              </a:rPr>
              <a:t>Include election applications within General/Interest Meeting; set a date for an upcoming General/Interest Meeting to unveil the 2024-2025 e-board; speak with active members about joining and offer time within these meetings for active members to ask questions to the current e-board</a:t>
            </a:r>
          </a:p>
          <a:p>
            <a:pPr marL="1371600" lvl="2" indent="-457200">
              <a:buFont typeface="Courier New" panose="02070309020205020404" pitchFamily="49" charset="0"/>
              <a:buChar char="o"/>
            </a:pPr>
            <a:r>
              <a:rPr lang="en-US" sz="2200" dirty="0">
                <a:solidFill>
                  <a:schemeClr val="bg1"/>
                </a:solidFill>
                <a:latin typeface="Proxima Nova" panose="02000506030000020004" pitchFamily="2" charset="0"/>
              </a:rPr>
              <a:t>Share with fellow friends on campus from various class years and majors; share with student leaders from clubs/organizations that align with the Pack</a:t>
            </a:r>
          </a:p>
          <a:p>
            <a:pPr marL="1371600" lvl="2" indent="-457200">
              <a:buFont typeface="Courier New" panose="02070309020205020404" pitchFamily="49" charset="0"/>
              <a:buChar char="o"/>
            </a:pPr>
            <a:endParaRPr lang="en-US" sz="2800" dirty="0">
              <a:solidFill>
                <a:schemeClr val="bg1"/>
              </a:solidFill>
              <a:latin typeface="Proxima Nova" panose="02000506030000020004" pitchFamily="2" charset="0"/>
            </a:endParaRPr>
          </a:p>
        </p:txBody>
      </p:sp>
      <p:pic>
        <p:nvPicPr>
          <p:cNvPr id="4" name="Picture 14" descr="Yellow Sticky Notes PNG Image for Free Download | Fundo para texto, Moduras  para fotos, Molduras para fotos montagens">
            <a:extLst>
              <a:ext uri="{FF2B5EF4-FFF2-40B4-BE49-F238E27FC236}">
                <a16:creationId xmlns:a16="http://schemas.microsoft.com/office/drawing/2014/main" id="{A344ABDD-CEAF-B3CE-E714-3331457F6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10947267" y="1895767"/>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Yellow Sticky Notes PNG Image for Free Download | Fundo para texto, Moduras  para fotos, Molduras para fotos montagens">
            <a:extLst>
              <a:ext uri="{FF2B5EF4-FFF2-40B4-BE49-F238E27FC236}">
                <a16:creationId xmlns:a16="http://schemas.microsoft.com/office/drawing/2014/main" id="{B49F5B6E-C969-E2DE-A270-9E47AEE38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10947267" y="3752023"/>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Yellow Sticky Notes PNG Image for Free Download | Fundo para texto, Moduras  para fotos, Molduras para fotos montagens">
            <a:extLst>
              <a:ext uri="{FF2B5EF4-FFF2-40B4-BE49-F238E27FC236}">
                <a16:creationId xmlns:a16="http://schemas.microsoft.com/office/drawing/2014/main" id="{9777AF50-0B20-CFAA-B93C-97075F8F1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10947266" y="5608279"/>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nspiring Encouraging Words Motivational Statement What You Are Is Special  Greeting Card by Thomas Larch">
            <a:extLst>
              <a:ext uri="{FF2B5EF4-FFF2-40B4-BE49-F238E27FC236}">
                <a16:creationId xmlns:a16="http://schemas.microsoft.com/office/drawing/2014/main" id="{86C2C003-9F83-6096-B5D8-3DFD6795D71D}"/>
              </a:ext>
            </a:extLst>
          </p:cNvPr>
          <p:cNvPicPr>
            <a:picLocks noChangeAspect="1" noChangeArrowheads="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0709027">
            <a:off x="11024246" y="1980766"/>
            <a:ext cx="974021" cy="11694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ownload Inspiring Quotes Free PNG photo images and clipart | FreePNGImg">
            <a:extLst>
              <a:ext uri="{FF2B5EF4-FFF2-40B4-BE49-F238E27FC236}">
                <a16:creationId xmlns:a16="http://schemas.microsoft.com/office/drawing/2014/main" id="{4C314DD2-A189-0B52-848E-47D2F28198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00056">
            <a:off x="10987486" y="3797836"/>
            <a:ext cx="1054493" cy="10544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ncouraging Stickers - Free miscellaneous Stickers">
            <a:extLst>
              <a:ext uri="{FF2B5EF4-FFF2-40B4-BE49-F238E27FC236}">
                <a16:creationId xmlns:a16="http://schemas.microsoft.com/office/drawing/2014/main" id="{B8B22BF6-FD30-5B7B-DF94-F55663CA7D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39774">
            <a:off x="11003231" y="5715986"/>
            <a:ext cx="1040072" cy="1040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51896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181035" y="67995"/>
            <a:ext cx="11148839" cy="1325563"/>
          </a:xfrm>
        </p:spPr>
        <p:txBody>
          <a:bodyPr/>
          <a:lstStyle/>
          <a:p>
            <a:r>
              <a:rPr lang="en-US" dirty="0"/>
              <a:t>E-Board Reminders:</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F70A2C82-CEB9-46F0-2447-ABFEF21BDC23}"/>
              </a:ext>
            </a:extLst>
          </p:cNvPr>
          <p:cNvSpPr txBox="1"/>
          <p:nvPr/>
        </p:nvSpPr>
        <p:spPr>
          <a:xfrm>
            <a:off x="237440" y="1018506"/>
            <a:ext cx="11215919" cy="3970318"/>
          </a:xfrm>
          <a:prstGeom prst="rect">
            <a:avLst/>
          </a:prstGeom>
          <a:noFill/>
        </p:spPr>
        <p:txBody>
          <a:bodyPr wrap="square" rtlCol="0">
            <a:spAutoFit/>
          </a:bodyPr>
          <a:lstStyle/>
          <a:p>
            <a:pPr marL="457200" indent="-457200">
              <a:buFont typeface="System Font Regular"/>
              <a:buChar char="🎗️"/>
            </a:pPr>
            <a:r>
              <a:rPr lang="en-US" sz="2800" b="1" u="sng" dirty="0">
                <a:solidFill>
                  <a:srgbClr val="F8981D"/>
                </a:solidFill>
                <a:latin typeface="Proxima Nova" panose="02000506030000020004" pitchFamily="2" charset="0"/>
              </a:rPr>
              <a:t>Graduation </a:t>
            </a:r>
            <a:r>
              <a:rPr lang="en-US" sz="2800" b="1" u="sng" dirty="0">
                <a:solidFill>
                  <a:schemeClr val="accent4"/>
                </a:solidFill>
                <a:latin typeface="Proxima Nova" panose="02000506030000020004" pitchFamily="2" charset="0"/>
              </a:rPr>
              <a:t>Cords</a:t>
            </a:r>
            <a:r>
              <a:rPr lang="en-US" sz="2800" b="1" dirty="0">
                <a:solidFill>
                  <a:schemeClr val="accent4"/>
                </a:solidFill>
                <a:latin typeface="Proxima Nova" panose="02000506030000020004" pitchFamily="2" charset="0"/>
              </a:rPr>
              <a:t>:</a:t>
            </a:r>
          </a:p>
          <a:p>
            <a:pPr marL="914400" lvl="1" indent="-457200">
              <a:buFont typeface="Wingdings" pitchFamily="2" charset="77"/>
              <a:buChar char="v"/>
            </a:pPr>
            <a:r>
              <a:rPr lang="en-US" sz="2800" b="1" dirty="0">
                <a:solidFill>
                  <a:schemeClr val="bg1"/>
                </a:solidFill>
                <a:latin typeface="Proxima Nova" panose="02000506030000020004" pitchFamily="2" charset="0"/>
              </a:rPr>
              <a:t> Purchases must be made no later than Friday, April 5, 2024</a:t>
            </a:r>
            <a:r>
              <a:rPr lang="en-US" sz="2800" dirty="0">
                <a:solidFill>
                  <a:schemeClr val="bg1"/>
                </a:solidFill>
                <a:latin typeface="Proxima Nova" panose="02000506030000020004" pitchFamily="2" charset="0"/>
              </a:rPr>
              <a:t>.</a:t>
            </a:r>
          </a:p>
          <a:p>
            <a:pPr marL="914400" lvl="1" indent="-457200">
              <a:buFont typeface="Wingdings" pitchFamily="2" charset="77"/>
              <a:buChar char="v"/>
            </a:pPr>
            <a:r>
              <a:rPr lang="en-US" sz="2800" dirty="0">
                <a:solidFill>
                  <a:schemeClr val="bg1"/>
                </a:solidFill>
                <a:latin typeface="Proxima Nova" panose="02000506030000020004" pitchFamily="2" charset="0"/>
              </a:rPr>
              <a:t>Purchases may made </a:t>
            </a:r>
            <a:r>
              <a:rPr lang="en-US" sz="2800" b="1" dirty="0">
                <a:solidFill>
                  <a:schemeClr val="accent4"/>
                </a:solidFill>
                <a:latin typeface="Proxima Nova" panose="02000506030000020004" pitchFamily="2" charset="0"/>
                <a:hlinkClick r:id="rId3">
                  <a:extLst>
                    <a:ext uri="{A12FA001-AC4F-418D-AE19-62706E023703}">
                      <ahyp:hlinkClr xmlns:ahyp="http://schemas.microsoft.com/office/drawing/2018/hyperlinkcolor" val="tx"/>
                    </a:ext>
                  </a:extLst>
                </a:hlinkClick>
              </a:rPr>
              <a:t>here</a:t>
            </a:r>
            <a:r>
              <a:rPr lang="en-US" sz="2800" b="1" dirty="0">
                <a:solidFill>
                  <a:schemeClr val="accent4"/>
                </a:solidFill>
                <a:latin typeface="Proxima Nova" panose="02000506030000020004" pitchFamily="2" charset="0"/>
              </a:rPr>
              <a:t> </a:t>
            </a:r>
            <a:r>
              <a:rPr lang="en-US" sz="2800" dirty="0">
                <a:solidFill>
                  <a:schemeClr val="bg1"/>
                </a:solidFill>
                <a:latin typeface="Proxima Nova" panose="02000506030000020004" pitchFamily="2" charset="0"/>
              </a:rPr>
              <a:t>(hyperlinked).</a:t>
            </a:r>
          </a:p>
          <a:p>
            <a:pPr marL="914400" lvl="1" indent="-457200">
              <a:buFont typeface="Wingdings" pitchFamily="2" charset="77"/>
              <a:buChar char="v"/>
            </a:pPr>
            <a:r>
              <a:rPr lang="en-US" sz="2800" dirty="0">
                <a:solidFill>
                  <a:schemeClr val="bg1"/>
                </a:solidFill>
                <a:latin typeface="Proxima Nova" panose="02000506030000020004" pitchFamily="2" charset="0"/>
              </a:rPr>
              <a:t>Ensure that you contact graduating students about this information through email (active members + e-board members), a Messaging platform (to connect with e-board members), and/or within a General Meeting (connecting active members – ensure to review who is an active member within your club through Secretary logs or your campus platform (i.e. Engage).)</a:t>
            </a:r>
          </a:p>
        </p:txBody>
      </p:sp>
      <p:pic>
        <p:nvPicPr>
          <p:cNvPr id="4" name="Picture 14" descr="Yellow Sticky Notes PNG Image for Free Download | Fundo para texto, Moduras  para fotos, Molduras para fotos montagens">
            <a:extLst>
              <a:ext uri="{FF2B5EF4-FFF2-40B4-BE49-F238E27FC236}">
                <a16:creationId xmlns:a16="http://schemas.microsoft.com/office/drawing/2014/main" id="{A344ABDD-CEAF-B3CE-E714-3331457F6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9826217" y="4386782"/>
            <a:ext cx="2169122" cy="21822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Yellow Sticky Notes PNG Image for Free Download | Fundo para texto, Moduras  para fotos, Molduras para fotos montagens">
            <a:extLst>
              <a:ext uri="{FF2B5EF4-FFF2-40B4-BE49-F238E27FC236}">
                <a16:creationId xmlns:a16="http://schemas.microsoft.com/office/drawing/2014/main" id="{8B82CBB9-3CF6-A67B-377C-0B7D039FC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1809731" y="5153134"/>
            <a:ext cx="1562938" cy="15724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Yellow Sticky Notes PNG Image for Free Download | Fundo para texto, Moduras  para fotos, Molduras para fotos montagens">
            <a:extLst>
              <a:ext uri="{FF2B5EF4-FFF2-40B4-BE49-F238E27FC236}">
                <a16:creationId xmlns:a16="http://schemas.microsoft.com/office/drawing/2014/main" id="{6EB1B905-04DB-B2A0-A845-798204793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4032080" y="5053292"/>
            <a:ext cx="1562938" cy="15724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Yellow Sticky Notes PNG Image for Free Download | Fundo para texto, Moduras  para fotos, Molduras para fotos montagens">
            <a:extLst>
              <a:ext uri="{FF2B5EF4-FFF2-40B4-BE49-F238E27FC236}">
                <a16:creationId xmlns:a16="http://schemas.microsoft.com/office/drawing/2014/main" id="{B0B8809E-2F5A-6D40-DE7E-2C1176DFA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6254429" y="5053292"/>
            <a:ext cx="1562938" cy="15724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otes on Kindness and Doing Good Deeds: The Honey Foundation">
            <a:extLst>
              <a:ext uri="{FF2B5EF4-FFF2-40B4-BE49-F238E27FC236}">
                <a16:creationId xmlns:a16="http://schemas.microsoft.com/office/drawing/2014/main" id="{07B042F4-8BD3-1575-57D9-795FA2636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47410">
            <a:off x="6174967" y="5472067"/>
            <a:ext cx="1641906" cy="748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interest">
            <a:extLst>
              <a:ext uri="{FF2B5EF4-FFF2-40B4-BE49-F238E27FC236}">
                <a16:creationId xmlns:a16="http://schemas.microsoft.com/office/drawing/2014/main" id="{3A78E0E4-B9B9-439E-A4AF-1690696486F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5" b="89899" l="5719" r="89869">
                        <a14:foregroundMark x1="10458" y1="36995" x2="10458" y2="36995"/>
                        <a14:foregroundMark x1="5719" y1="36742" x2="5719" y2="36742"/>
                        <a14:foregroundMark x1="23039" y1="37500" x2="23039" y2="37500"/>
                        <a14:foregroundMark x1="27451" y1="37500" x2="27451" y2="37500"/>
                        <a14:foregroundMark x1="34967" y1="37500" x2="34967" y2="37500"/>
                        <a14:foregroundMark x1="50980" y1="37879" x2="50980" y2="37879"/>
                        <a14:foregroundMark x1="58660" y1="38384" x2="58660" y2="38384"/>
                        <a14:foregroundMark x1="71569" y1="43687" x2="71569" y2="43687"/>
                        <a14:foregroundMark x1="73039" y1="36742" x2="73039" y2="42803"/>
                        <a14:foregroundMark x1="71242" y1="44571" x2="89379" y2="45707"/>
                        <a14:foregroundMark x1="20425" y1="46212" x2="20425" y2="46212"/>
                        <a14:foregroundMark x1="27451" y1="48737" x2="27451" y2="48737"/>
                        <a14:foregroundMark x1="33170" y1="46212" x2="33170" y2="46212"/>
                        <a14:foregroundMark x1="41503" y1="46843" x2="41503" y2="46843"/>
                        <a14:foregroundMark x1="53431" y1="47348" x2="53431" y2="47348"/>
                        <a14:foregroundMark x1="53431" y1="43939" x2="53431" y2="43939"/>
                        <a14:foregroundMark x1="60294" y1="46465" x2="60294" y2="46465"/>
                        <a14:foregroundMark x1="60784" y1="57449" x2="60784" y2="57449"/>
                        <a14:foregroundMark x1="50163" y1="55808" x2="50163" y2="55808"/>
                        <a14:foregroundMark x1="42320" y1="55808" x2="42320" y2="55808"/>
                        <a14:foregroundMark x1="36438" y1="56061" x2="36438" y2="56061"/>
                        <a14:foregroundMark x1="36438" y1="52904" x2="36438" y2="52904"/>
                        <a14:foregroundMark x1="33497" y1="57449" x2="33497" y2="57449"/>
                        <a14:foregroundMark x1="23366" y1="56313" x2="23366" y2="56313"/>
                        <a14:foregroundMark x1="19118" y1="56061" x2="19118" y2="56061"/>
                        <a14:foregroundMark x1="15359" y1="56061" x2="15359" y2="56061"/>
                        <a14:foregroundMark x1="41830" y1="47854" x2="41830" y2="47854"/>
                        <a14:foregroundMark x1="13235" y1="56566" x2="13235" y2="56566"/>
                        <a14:foregroundMark x1="53431" y1="55429" x2="53431" y2="55429"/>
                        <a14:foregroundMark x1="53595" y1="55682" x2="53595" y2="55682"/>
                        <a14:foregroundMark x1="53595" y1="55429" x2="53595" y2="55429"/>
                        <a14:foregroundMark x1="53595" y1="55177" x2="53595" y2="55177"/>
                        <a14:foregroundMark x1="53595" y1="55177" x2="53595" y2="55177"/>
                        <a14:foregroundMark x1="56699" y1="56313" x2="57843" y2="57197"/>
                        <a14:foregroundMark x1="56699" y1="58207" x2="53922" y2="57197"/>
                        <a14:foregroundMark x1="54248" y1="55177" x2="54248" y2="55177"/>
                        <a14:foregroundMark x1="53595" y1="54924" x2="53595" y2="54924"/>
                        <a14:foregroundMark x1="53595" y1="54924" x2="53595" y2="54924"/>
                        <a14:foregroundMark x1="53595" y1="54924" x2="53595" y2="54924"/>
                        <a14:foregroundMark x1="53595" y1="54924" x2="53595" y2="54924"/>
                        <a14:foregroundMark x1="53595" y1="54924" x2="53595" y2="54924"/>
                        <a14:foregroundMark x1="53595" y1="54924" x2="57190" y2="56566"/>
                        <a14:foregroundMark x1="53595" y1="54545" x2="53595" y2="54545"/>
                        <a14:backgroundMark x1="37582" y1="38131" x2="37582" y2="38131"/>
                        <a14:backgroundMark x1="48039" y1="37500" x2="48039" y2="37500"/>
                        <a14:backgroundMark x1="19771" y1="37500" x2="19771" y2="37500"/>
                        <a14:backgroundMark x1="25654" y1="47854" x2="25654" y2="47854"/>
                        <a14:backgroundMark x1="43791" y1="47348" x2="43791" y2="47348"/>
                        <a14:backgroundMark x1="43791" y1="47096" x2="43791" y2="47096"/>
                        <a14:backgroundMark x1="43627" y1="47096" x2="43627" y2="47096"/>
                        <a14:backgroundMark x1="13725" y1="57449" x2="13725" y2="57449"/>
                        <a14:backgroundMark x1="14052" y1="57702" x2="14052" y2="57702"/>
                        <a14:backgroundMark x1="56043" y1="59442" x2="56699" y2="61111"/>
                        <a14:backgroundMark x1="53922" y1="54040" x2="54108" y2="54513"/>
                      </a14:backgroundRemoval>
                    </a14:imgEffect>
                  </a14:imgLayer>
                </a14:imgProps>
              </a:ext>
              <a:ext uri="{28A0092B-C50C-407E-A947-70E740481C1C}">
                <a14:useLocalDpi xmlns:a14="http://schemas.microsoft.com/office/drawing/2010/main" val="0"/>
              </a:ext>
            </a:extLst>
          </a:blip>
          <a:srcRect/>
          <a:stretch>
            <a:fillRect/>
          </a:stretch>
        </p:blipFill>
        <p:spPr bwMode="auto">
          <a:xfrm rot="20583009">
            <a:off x="9879007" y="4118519"/>
            <a:ext cx="2389834" cy="30928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nspire motivate succeed Text, calligraphy clipart, Typography, digital  art, graphics on transparent background, motivational words, positive  mindset, inspirational quotes, motivational artwork Stock Vector | Adobe  Stock">
            <a:extLst>
              <a:ext uri="{FF2B5EF4-FFF2-40B4-BE49-F238E27FC236}">
                <a16:creationId xmlns:a16="http://schemas.microsoft.com/office/drawing/2014/main" id="{8ABAD135-66FF-E3AF-7CD0-0CFA5FDC59B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8200" r="90000">
                        <a14:foregroundMark x1="18600" y1="34700" x2="18600" y2="34700"/>
                        <a14:foregroundMark x1="18800" y1="34500" x2="18800" y2="34500"/>
                        <a14:foregroundMark x1="18800" y1="33800" x2="18800" y2="33800"/>
                        <a14:foregroundMark x1="18800" y1="33800" x2="18800" y2="33800"/>
                        <a14:foregroundMark x1="18800" y1="33800" x2="18800" y2="33800"/>
                        <a14:foregroundMark x1="18400" y1="31300" x2="18400" y2="39800"/>
                        <a14:foregroundMark x1="34200" y1="31700" x2="35400" y2="32000"/>
                        <a14:foregroundMark x1="47100" y1="35600" x2="48700" y2="35900"/>
                        <a14:foregroundMark x1="55800" y1="32600" x2="55800" y2="32600"/>
                        <a14:foregroundMark x1="61300" y1="35900" x2="61300" y2="35900"/>
                        <a14:foregroundMark x1="73300" y1="33800" x2="73300" y2="33800"/>
                        <a14:foregroundMark x1="80700" y1="40000" x2="80700" y2="40000"/>
                        <a14:foregroundMark x1="90100" y1="59100" x2="90100" y2="59100"/>
                        <a14:foregroundMark x1="83400" y1="78600" x2="83400" y2="78600"/>
                        <a14:foregroundMark x1="79700" y1="72900" x2="79700" y2="72900"/>
                        <a14:foregroundMark x1="66400" y1="72200" x2="66400" y2="72200"/>
                        <a14:foregroundMark x1="57400" y1="72000" x2="57400" y2="72000"/>
                        <a14:foregroundMark x1="45900" y1="71500" x2="45900" y2="71500"/>
                        <a14:foregroundMark x1="36500" y1="71700" x2="36500" y2="71700"/>
                        <a14:foregroundMark x1="31500" y1="72600" x2="31500" y2="72600"/>
                        <a14:foregroundMark x1="14900" y1="70800" x2="14900" y2="70800"/>
                        <a14:foregroundMark x1="34900" y1="56600" x2="34900" y2="56600"/>
                        <a14:foregroundMark x1="43600" y1="54700" x2="43600" y2="54700"/>
                        <a14:foregroundMark x1="50800" y1="54900" x2="50800" y2="54900"/>
                        <a14:foregroundMark x1="60000" y1="55600" x2="60000" y2="55600"/>
                        <a14:foregroundMark x1="74000" y1="53600" x2="74000" y2="53600"/>
                        <a14:foregroundMark x1="83400" y1="54300" x2="83400" y2="54300"/>
                        <a14:foregroundMark x1="22500" y1="50300" x2="22500" y2="50300"/>
                        <a14:foregroundMark x1="8200" y1="50600" x2="8200" y2="50600"/>
                        <a14:backgroundMark x1="18100" y1="39800" x2="18100" y2="40900"/>
                      </a14:backgroundRemoval>
                    </a14:imgEffect>
                  </a14:imgLayer>
                </a14:imgProps>
              </a:ext>
              <a:ext uri="{28A0092B-C50C-407E-A947-70E740481C1C}">
                <a14:useLocalDpi xmlns:a14="http://schemas.microsoft.com/office/drawing/2010/main" val="0"/>
              </a:ext>
            </a:extLst>
          </a:blip>
          <a:srcRect/>
          <a:stretch>
            <a:fillRect/>
          </a:stretch>
        </p:blipFill>
        <p:spPr bwMode="auto">
          <a:xfrm rot="20578654">
            <a:off x="3933171" y="4920680"/>
            <a:ext cx="1737140" cy="173714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otivational Quotes transparent background PNG cliparts free download |  HiClipart">
            <a:extLst>
              <a:ext uri="{FF2B5EF4-FFF2-40B4-BE49-F238E27FC236}">
                <a16:creationId xmlns:a16="http://schemas.microsoft.com/office/drawing/2014/main" id="{9B90495C-6C68-E93D-F583-1140A175641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416" b="89286" l="2625" r="97125">
                        <a14:foregroundMark x1="18125" y1="21104" x2="18125" y2="21104"/>
                        <a14:foregroundMark x1="22375" y1="16234" x2="22375" y2="16234"/>
                        <a14:foregroundMark x1="26500" y1="25974" x2="26500" y2="25974"/>
                        <a14:foregroundMark x1="33500" y1="29545" x2="33500" y2="29545"/>
                        <a14:foregroundMark x1="40125" y1="28896" x2="40125" y2="28896"/>
                        <a14:foregroundMark x1="56000" y1="26299" x2="56000" y2="26299"/>
                        <a14:foregroundMark x1="62125" y1="24026" x2="62125" y2="24026"/>
                        <a14:foregroundMark x1="67125" y1="30195" x2="67125" y2="30195"/>
                        <a14:foregroundMark x1="64375" y1="66883" x2="64375" y2="66883"/>
                        <a14:foregroundMark x1="59250" y1="59740" x2="59250" y2="59740"/>
                        <a14:foregroundMark x1="55125" y1="60390" x2="55125" y2="60390"/>
                        <a14:foregroundMark x1="70375" y1="67857" x2="70375" y2="67857"/>
                        <a14:foregroundMark x1="75375" y1="74351" x2="75375" y2="74351"/>
                        <a14:foregroundMark x1="82625" y1="65260" x2="82625" y2="65260"/>
                        <a14:foregroundMark x1="87750" y1="66883" x2="87750" y2="66883"/>
                        <a14:foregroundMark x1="94000" y1="63961" x2="94000" y2="63961"/>
                        <a14:foregroundMark x1="97125" y1="63961" x2="97125" y2="63961"/>
                        <a14:foregroundMark x1="78875" y1="22727" x2="78875" y2="22727"/>
                        <a14:foregroundMark x1="43375" y1="67532" x2="43375" y2="67532"/>
                        <a14:foregroundMark x1="38125" y1="71429" x2="38125" y2="71429"/>
                        <a14:foregroundMark x1="26500" y1="67208" x2="26500" y2="67208"/>
                        <a14:foregroundMark x1="17750" y1="70779" x2="17750" y2="70779"/>
                        <a14:foregroundMark x1="11000" y1="73052" x2="11000" y2="73052"/>
                        <a14:foregroundMark x1="10750" y1="62338" x2="10750" y2="62338"/>
                        <a14:foregroundMark x1="6125" y1="69805" x2="6125" y2="69805"/>
                        <a14:foregroundMark x1="2625" y1="68831" x2="2625" y2="68831"/>
                      </a14:backgroundRemoval>
                    </a14:imgEffect>
                  </a14:imgLayer>
                </a14:imgProps>
              </a:ext>
              <a:ext uri="{28A0092B-C50C-407E-A947-70E740481C1C}">
                <a14:useLocalDpi xmlns:a14="http://schemas.microsoft.com/office/drawing/2010/main" val="0"/>
              </a:ext>
            </a:extLst>
          </a:blip>
          <a:srcRect/>
          <a:stretch>
            <a:fillRect/>
          </a:stretch>
        </p:blipFill>
        <p:spPr bwMode="auto">
          <a:xfrm rot="20649314">
            <a:off x="1915314" y="5659495"/>
            <a:ext cx="1362805" cy="52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89405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04960" y="-215522"/>
            <a:ext cx="11148839" cy="1325563"/>
          </a:xfrm>
        </p:spPr>
        <p:txBody>
          <a:bodyPr/>
          <a:lstStyle/>
          <a:p>
            <a:r>
              <a:rPr lang="en-US" dirty="0"/>
              <a:t>Icebreaker – Pinky Swear Storytelling</a:t>
            </a:r>
          </a:p>
        </p:txBody>
      </p:sp>
      <p:pic>
        <p:nvPicPr>
          <p:cNvPr id="9" name="Picture Placeholder 8" descr="A person and a child posing for a picture&#10;&#10;Description automatically generated">
            <a:extLst>
              <a:ext uri="{FF2B5EF4-FFF2-40B4-BE49-F238E27FC236}">
                <a16:creationId xmlns:a16="http://schemas.microsoft.com/office/drawing/2014/main" id="{4EC3BE5B-91F3-003B-A138-1B30BCABFB68}"/>
              </a:ext>
            </a:extLst>
          </p:cNvPr>
          <p:cNvPicPr>
            <a:picLocks noGrp="1" noChangeAspect="1"/>
          </p:cNvPicPr>
          <p:nvPr>
            <p:ph type="pic" sz="quarter" idx="10"/>
          </p:nvPr>
        </p:nvPicPr>
        <p:blipFill>
          <a:blip r:embed="rId3"/>
          <a:srcRect l="20860" r="20860"/>
          <a:stretch>
            <a:fillRect/>
          </a:stretch>
        </p:blipFill>
        <p:spPr/>
      </p:pic>
      <p:pic>
        <p:nvPicPr>
          <p:cNvPr id="15" name="Picture Placeholder 14" descr="A person holding a child with beads&#10;&#10;Description automatically generated">
            <a:extLst>
              <a:ext uri="{FF2B5EF4-FFF2-40B4-BE49-F238E27FC236}">
                <a16:creationId xmlns:a16="http://schemas.microsoft.com/office/drawing/2014/main" id="{1E892A61-5A79-F29B-FDA3-7186434AD5F8}"/>
              </a:ext>
            </a:extLst>
          </p:cNvPr>
          <p:cNvPicPr>
            <a:picLocks noGrp="1" noChangeAspect="1"/>
          </p:cNvPicPr>
          <p:nvPr>
            <p:ph type="pic" sz="quarter" idx="11"/>
          </p:nvPr>
        </p:nvPicPr>
        <p:blipFill>
          <a:blip r:embed="rId4"/>
          <a:srcRect l="20886" r="20886"/>
          <a:stretch>
            <a:fillRect/>
          </a:stretch>
        </p:blipFill>
        <p:spPr/>
      </p:pic>
      <p:pic>
        <p:nvPicPr>
          <p:cNvPr id="13" name="Picture Placeholder 12" descr="A person wearing an orange shirt&#10;&#10;Description automatically generated">
            <a:extLst>
              <a:ext uri="{FF2B5EF4-FFF2-40B4-BE49-F238E27FC236}">
                <a16:creationId xmlns:a16="http://schemas.microsoft.com/office/drawing/2014/main" id="{FADB8185-C646-FFEA-637A-457ED4E5FEDA}"/>
              </a:ext>
            </a:extLst>
          </p:cNvPr>
          <p:cNvPicPr>
            <a:picLocks noGrp="1" noChangeAspect="1"/>
          </p:cNvPicPr>
          <p:nvPr>
            <p:ph type="pic" sz="quarter" idx="12"/>
          </p:nvPr>
        </p:nvPicPr>
        <p:blipFill>
          <a:blip r:embed="rId5"/>
          <a:srcRect l="11187" r="11187"/>
          <a:stretch>
            <a:fillRect/>
          </a:stretch>
        </p:blipFill>
        <p:spPr/>
      </p:pic>
      <p:sp>
        <p:nvSpPr>
          <p:cNvPr id="17" name="TextBox 16">
            <a:extLst>
              <a:ext uri="{FF2B5EF4-FFF2-40B4-BE49-F238E27FC236}">
                <a16:creationId xmlns:a16="http://schemas.microsoft.com/office/drawing/2014/main" id="{2B343603-A23D-7A9E-7F8E-1AD0433DA142}"/>
              </a:ext>
            </a:extLst>
          </p:cNvPr>
          <p:cNvSpPr txBox="1"/>
          <p:nvPr/>
        </p:nvSpPr>
        <p:spPr>
          <a:xfrm>
            <a:off x="1078288" y="852476"/>
            <a:ext cx="9043174" cy="954107"/>
          </a:xfrm>
          <a:prstGeom prst="rect">
            <a:avLst/>
          </a:prstGeom>
          <a:noFill/>
        </p:spPr>
        <p:txBody>
          <a:bodyPr wrap="square">
            <a:spAutoFit/>
          </a:bodyPr>
          <a:lstStyle/>
          <a:p>
            <a:pPr marL="457200" indent="-457200" algn="ctr">
              <a:buFont typeface="System Font Regular"/>
              <a:buChar char="🎗️"/>
            </a:pPr>
            <a:r>
              <a:rPr lang="en-US" sz="2800" b="1" dirty="0">
                <a:solidFill>
                  <a:srgbClr val="F8981D"/>
                </a:solidFill>
                <a:latin typeface="Proxima Nova" panose="02000506030000020004" pitchFamily="2" charset="0"/>
              </a:rPr>
              <a:t>A story of compassion, collaboration, and celebration</a:t>
            </a:r>
            <a:endParaRPr lang="en-US" sz="2800" b="1" dirty="0">
              <a:solidFill>
                <a:schemeClr val="accent4"/>
              </a:solidFill>
              <a:latin typeface="Proxima Nova" panose="02000506030000020004" pitchFamily="2" charset="0"/>
            </a:endParaRPr>
          </a:p>
        </p:txBody>
      </p:sp>
    </p:spTree>
    <p:extLst>
      <p:ext uri="{BB962C8B-B14F-4D97-AF65-F5344CB8AC3E}">
        <p14:creationId xmlns:p14="http://schemas.microsoft.com/office/powerpoint/2010/main" val="29766772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1C394C2A-E17A-75C3-815C-BD83F1A7E22D}"/>
              </a:ext>
            </a:extLst>
          </p:cNvPr>
          <p:cNvSpPr txBox="1">
            <a:spLocks/>
          </p:cNvSpPr>
          <p:nvPr/>
        </p:nvSpPr>
        <p:spPr>
          <a:xfrm>
            <a:off x="467140" y="388730"/>
            <a:ext cx="8464825" cy="2387600"/>
          </a:xfrm>
          <a:prstGeom prst="rect">
            <a:avLst/>
          </a:prstGeom>
        </p:spPr>
        <p:txBody>
          <a:bodyPr/>
          <a:lstStyle>
            <a:lvl1pPr algn="l" defTabSz="914400" rtl="0" eaLnBrk="1" latinLnBrk="0" hangingPunct="1">
              <a:lnSpc>
                <a:spcPct val="90000"/>
              </a:lnSpc>
              <a:spcBef>
                <a:spcPct val="0"/>
              </a:spcBef>
              <a:buNone/>
              <a:defRPr sz="4400" b="1" i="0" kern="1200">
                <a:solidFill>
                  <a:srgbClr val="024B92"/>
                </a:solidFill>
                <a:latin typeface="Proxima Nova Black" panose="02000506030000020004" pitchFamily="2" charset="0"/>
                <a:ea typeface="+mj-ea"/>
                <a:cs typeface="+mj-cs"/>
              </a:defRPr>
            </a:lvl1pPr>
          </a:lstStyle>
          <a:p>
            <a:r>
              <a:rPr lang="en-US">
                <a:solidFill>
                  <a:schemeClr val="bg1"/>
                </a:solidFill>
              </a:rPr>
              <a:t>Significance of the Pack Program:</a:t>
            </a:r>
          </a:p>
        </p:txBody>
      </p:sp>
      <p:sp>
        <p:nvSpPr>
          <p:cNvPr id="3" name="TextBox 2">
            <a:extLst>
              <a:ext uri="{FF2B5EF4-FFF2-40B4-BE49-F238E27FC236}">
                <a16:creationId xmlns:a16="http://schemas.microsoft.com/office/drawing/2014/main" id="{1F286437-4287-3CD2-1BCA-6AEA10196A0F}"/>
              </a:ext>
            </a:extLst>
          </p:cNvPr>
          <p:cNvSpPr txBox="1"/>
          <p:nvPr/>
        </p:nvSpPr>
        <p:spPr>
          <a:xfrm>
            <a:off x="3896139" y="4081670"/>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CF11FB57-2C3C-2C36-811B-59461FDDDD98}"/>
              </a:ext>
            </a:extLst>
          </p:cNvPr>
          <p:cNvSpPr txBox="1"/>
          <p:nvPr/>
        </p:nvSpPr>
        <p:spPr>
          <a:xfrm>
            <a:off x="467140" y="4534821"/>
            <a:ext cx="10396330" cy="1384995"/>
          </a:xfrm>
          <a:prstGeom prst="rect">
            <a:avLst/>
          </a:prstGeom>
          <a:noFill/>
          <a:ln>
            <a:solidFill>
              <a:srgbClr val="F8981D"/>
            </a:solidFill>
          </a:ln>
        </p:spPr>
        <p:txBody>
          <a:bodyPr wrap="square" rtlCol="0">
            <a:spAutoFit/>
          </a:bodyPr>
          <a:lstStyle/>
          <a:p>
            <a:r>
              <a:rPr lang="en-US" sz="2800" b="1" dirty="0">
                <a:solidFill>
                  <a:schemeClr val="bg1"/>
                </a:solidFill>
                <a:latin typeface="Proxima Nova" panose="02000506030000020004" pitchFamily="2" charset="0"/>
              </a:rPr>
              <a:t>Through campus-wide fundraising, the Foundation has the potential to </a:t>
            </a:r>
            <a:r>
              <a:rPr lang="en-US" sz="2800" b="1" dirty="0">
                <a:solidFill>
                  <a:srgbClr val="F8981D"/>
                </a:solidFill>
                <a:latin typeface="Proxima Nova" panose="02000506030000020004" pitchFamily="2" charset="0"/>
              </a:rPr>
              <a:t>say “yes” to every family</a:t>
            </a:r>
            <a:r>
              <a:rPr lang="en-US" sz="2800" b="1" dirty="0">
                <a:solidFill>
                  <a:schemeClr val="bg1"/>
                </a:solidFill>
                <a:latin typeface="Proxima Nova" panose="02000506030000020004" pitchFamily="2" charset="0"/>
              </a:rPr>
              <a:t> &amp; support Mitch’s legacy by writing</a:t>
            </a:r>
            <a:r>
              <a:rPr lang="en-US" sz="2800" b="1" dirty="0">
                <a:solidFill>
                  <a:schemeClr val="bg1"/>
                </a:solidFill>
                <a:latin typeface="Helvetica" pitchFamily="2" charset="0"/>
              </a:rPr>
              <a:t>                                            </a:t>
            </a:r>
            <a:r>
              <a:rPr lang="en-US" sz="2800" b="1" dirty="0">
                <a:solidFill>
                  <a:schemeClr val="bg1"/>
                </a:solidFill>
                <a:latin typeface="Proxima Nova" panose="02000506030000020004" pitchFamily="2" charset="0"/>
              </a:rPr>
              <a:t>on every orange envelope.</a:t>
            </a:r>
          </a:p>
        </p:txBody>
      </p:sp>
      <p:sp>
        <p:nvSpPr>
          <p:cNvPr id="6" name="TextBox 5">
            <a:extLst>
              <a:ext uri="{FF2B5EF4-FFF2-40B4-BE49-F238E27FC236}">
                <a16:creationId xmlns:a16="http://schemas.microsoft.com/office/drawing/2014/main" id="{04B4E784-DB61-20E5-DB07-47F841FCF3A7}"/>
              </a:ext>
            </a:extLst>
          </p:cNvPr>
          <p:cNvSpPr txBox="1"/>
          <p:nvPr/>
        </p:nvSpPr>
        <p:spPr>
          <a:xfrm>
            <a:off x="2193235" y="5536890"/>
            <a:ext cx="5294243" cy="424732"/>
          </a:xfrm>
          <a:prstGeom prst="rect">
            <a:avLst/>
          </a:prstGeom>
          <a:effectLst>
            <a:innerShdw blurRad="63500" dist="50800" dir="18900000">
              <a:prstClr val="black">
                <a:alpha val="50000"/>
              </a:prstClr>
            </a:innerShdw>
          </a:effectLst>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400" b="0" i="0">
                <a:solidFill>
                  <a:schemeClr val="bg1"/>
                </a:solidFill>
                <a:latin typeface="Proxima Nova" panose="02000506030000020004" pitchFamily="2" charset="0"/>
              </a:defRPr>
            </a:lvl1pPr>
            <a:lvl2pPr indent="0" algn="ctr">
              <a:lnSpc>
                <a:spcPct val="90000"/>
              </a:lnSpc>
              <a:spcBef>
                <a:spcPts val="500"/>
              </a:spcBef>
              <a:buFont typeface="Arial" panose="020B0604020202020204" pitchFamily="34" charset="0"/>
              <a:buNone/>
              <a:defRPr sz="2000" b="0" i="0">
                <a:solidFill>
                  <a:srgbClr val="024B92"/>
                </a:solidFill>
                <a:latin typeface="Proxima Nova" panose="02000506030000020004" pitchFamily="2" charset="0"/>
              </a:defRPr>
            </a:lvl2pPr>
            <a:lvl3pPr indent="0" algn="ctr">
              <a:lnSpc>
                <a:spcPct val="90000"/>
              </a:lnSpc>
              <a:spcBef>
                <a:spcPts val="500"/>
              </a:spcBef>
              <a:buFont typeface="Arial" panose="020B0604020202020204" pitchFamily="34" charset="0"/>
              <a:buNone/>
              <a:defRPr b="0" i="0">
                <a:solidFill>
                  <a:srgbClr val="024B92"/>
                </a:solidFill>
                <a:latin typeface="Proxima Nova" panose="02000506030000020004" pitchFamily="2" charset="0"/>
              </a:defRPr>
            </a:lvl3pPr>
            <a:lvl4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4pPr>
            <a:lvl5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3200" b="1" dirty="0">
                <a:solidFill>
                  <a:srgbClr val="F8981D"/>
                </a:solidFill>
                <a:latin typeface="HanziPen SC" panose="03000300000000000000" pitchFamily="66" charset="-122"/>
                <a:ea typeface="HanziPen SC" panose="03000300000000000000" pitchFamily="66" charset="-122"/>
              </a:rPr>
              <a:t>“Love Mitch. XOXOXO”</a:t>
            </a:r>
          </a:p>
        </p:txBody>
      </p:sp>
      <p:pic>
        <p:nvPicPr>
          <p:cNvPr id="29" name="Picture 28" descr="A child sitting in a wheelchair with balloons&#10;&#10;Description automatically generated">
            <a:extLst>
              <a:ext uri="{FF2B5EF4-FFF2-40B4-BE49-F238E27FC236}">
                <a16:creationId xmlns:a16="http://schemas.microsoft.com/office/drawing/2014/main" id="{E3DE8475-8A6E-04AE-1F12-D40BC9F9C5D7}"/>
              </a:ext>
            </a:extLst>
          </p:cNvPr>
          <p:cNvPicPr>
            <a:picLocks noChangeAspect="1"/>
          </p:cNvPicPr>
          <p:nvPr/>
        </p:nvPicPr>
        <p:blipFill>
          <a:blip r:embed="rId3">
            <a:alphaModFix amt="70000"/>
          </a:blip>
          <a:stretch>
            <a:fillRect/>
          </a:stretch>
        </p:blipFill>
        <p:spPr>
          <a:xfrm>
            <a:off x="7780348" y="-80672"/>
            <a:ext cx="3304960" cy="3341929"/>
          </a:xfrm>
          <a:prstGeom prst="rect">
            <a:avLst/>
          </a:prstGeom>
          <a:effectLst>
            <a:softEdge rad="635000"/>
          </a:effectLst>
        </p:spPr>
      </p:pic>
      <p:pic>
        <p:nvPicPr>
          <p:cNvPr id="11" name="Picture 14" descr="Yellow Sticky Notes PNG Image for Free Download | Fundo para texto, Moduras  para fotos, Molduras para fotos montagens">
            <a:extLst>
              <a:ext uri="{FF2B5EF4-FFF2-40B4-BE49-F238E27FC236}">
                <a16:creationId xmlns:a16="http://schemas.microsoft.com/office/drawing/2014/main" id="{DF493972-CD22-1A99-887A-FEC00E3FB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11024226" y="5684638"/>
            <a:ext cx="1059062" cy="10654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Yellow Sticky Notes PNG Image for Free Download | Fundo para texto, Moduras  para fotos, Molduras para fotos montagens">
            <a:extLst>
              <a:ext uri="{FF2B5EF4-FFF2-40B4-BE49-F238E27FC236}">
                <a16:creationId xmlns:a16="http://schemas.microsoft.com/office/drawing/2014/main" id="{991667F2-3512-A8D3-D89C-D2C43EE2E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11024225" y="4333987"/>
            <a:ext cx="1059062" cy="10654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Yellow Sticky Notes PNG Image for Free Download | Fundo para texto, Moduras  para fotos, Molduras para fotos montagens">
            <a:extLst>
              <a:ext uri="{FF2B5EF4-FFF2-40B4-BE49-F238E27FC236}">
                <a16:creationId xmlns:a16="http://schemas.microsoft.com/office/drawing/2014/main" id="{8B3ED0E0-41A4-D7D7-9C11-F2B8FDC9B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11024225" y="2983335"/>
            <a:ext cx="1059062" cy="10654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otivational, positive quote for your printing design. PNG with transparent  background. 13083514 PNG">
            <a:extLst>
              <a:ext uri="{FF2B5EF4-FFF2-40B4-BE49-F238E27FC236}">
                <a16:creationId xmlns:a16="http://schemas.microsoft.com/office/drawing/2014/main" id="{0F2243E6-8554-8D9A-D60F-32DC2FDC7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56946">
            <a:off x="10930889" y="2992416"/>
            <a:ext cx="1218174" cy="10012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ng layer quote Be proud of your progress motivational message | free image  by rawpixel.com / NingZk V. | Motivational messages, Quote png, You can do  it quotes">
            <a:extLst>
              <a:ext uri="{FF2B5EF4-FFF2-40B4-BE49-F238E27FC236}">
                <a16:creationId xmlns:a16="http://schemas.microsoft.com/office/drawing/2014/main" id="{FBC9A994-9A09-E9AE-F9A1-43708E5F427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163" b="90000" l="6531" r="94014">
                        <a14:foregroundMark x1="55782" y1="20000" x2="55782" y2="20000"/>
                        <a14:foregroundMark x1="63946" y1="17755" x2="63946" y2="17755"/>
                        <a14:foregroundMark x1="69388" y1="22041" x2="69388" y2="22041"/>
                        <a14:foregroundMark x1="80680" y1="16327" x2="80680" y2="16327"/>
                        <a14:foregroundMark x1="78503" y1="77551" x2="78503" y2="77551"/>
                        <a14:foregroundMark x1="86395" y1="77755" x2="86395" y2="77755"/>
                        <a14:foregroundMark x1="94014" y1="77551" x2="94014" y2="77551"/>
                        <a14:foregroundMark x1="72653" y1="77959" x2="72653" y2="77959"/>
                        <a14:foregroundMark x1="63537" y1="76327" x2="63537" y2="76327"/>
                        <a14:foregroundMark x1="57959" y1="77143" x2="57959" y2="77143"/>
                        <a14:foregroundMark x1="50884" y1="77755" x2="50884" y2="77755"/>
                        <a14:foregroundMark x1="45986" y1="78163" x2="45986" y2="78163"/>
                        <a14:foregroundMark x1="27619" y1="77551" x2="27619" y2="77551"/>
                        <a14:foregroundMark x1="19456" y1="80612" x2="19456" y2="80612"/>
                        <a14:foregroundMark x1="11429" y1="77143" x2="11429" y2="77143"/>
                        <a14:foregroundMark x1="6531" y1="73673" x2="6531" y2="73673"/>
                        <a14:foregroundMark x1="31973" y1="26122" x2="31973" y2="26122"/>
                        <a14:foregroundMark x1="33061" y1="17959" x2="33061" y2="17959"/>
                        <a14:foregroundMark x1="31429" y1="16939" x2="31429" y2="16939"/>
                        <a14:foregroundMark x1="31293" y1="17143" x2="31293" y2="17143"/>
                        <a14:foregroundMark x1="32789" y1="19592" x2="32789" y2="19592"/>
                        <a14:foregroundMark x1="32789" y1="19592" x2="32789" y2="19592"/>
                        <a14:foregroundMark x1="32789" y1="19592" x2="32789" y2="19592"/>
                        <a14:foregroundMark x1="32109" y1="19592" x2="34286" y2="18367"/>
                        <a14:foregroundMark x1="42993" y1="83061" x2="42993" y2="83061"/>
                        <a14:foregroundMark x1="51701" y1="46939" x2="51701" y2="46939"/>
                        <a14:foregroundMark x1="46531" y1="52653" x2="46531" y2="52653"/>
                        <a14:foregroundMark x1="44634" y1="54286" x2="45306" y2="57143"/>
                        <a14:foregroundMark x1="44490" y1="53673" x2="44634" y2="54286"/>
                        <a14:foregroundMark x1="23537" y1="8163" x2="23537" y2="8163"/>
                        <a14:foregroundMark x1="45442" y1="20000" x2="46650" y2="19012"/>
                        <a14:foregroundMark x1="50340" y1="22653" x2="51701" y2="20816"/>
                        <a14:foregroundMark x1="48299" y1="17755" x2="48412" y2="22488"/>
                        <a14:foregroundMark x1="48571" y1="22653" x2="48552" y2="22960"/>
                        <a14:backgroundMark x1="11156" y1="80408" x2="11156" y2="80408"/>
                        <a14:backgroundMark x1="44218" y1="78980" x2="44218" y2="78980"/>
                        <a14:backgroundMark x1="57959" y1="79796" x2="57959" y2="79796"/>
                        <a14:backgroundMark x1="78912" y1="78163" x2="78912" y2="78163"/>
                        <a14:backgroundMark x1="63673" y1="21224" x2="63673" y2="21224"/>
                        <a14:backgroundMark x1="31429" y1="18776" x2="31429" y2="18776"/>
                        <a14:backgroundMark x1="33494" y1="20658" x2="35918" y2="24490"/>
                        <a14:backgroundMark x1="31787" y1="17959" x2="32360" y2="18865"/>
                        <a14:backgroundMark x1="31142" y1="16939" x2="31787" y2="17959"/>
                        <a14:backgroundMark x1="30884" y1="16531" x2="31142" y2="16939"/>
                        <a14:backgroundMark x1="45442" y1="54286" x2="45442" y2="54286"/>
                        <a14:backgroundMark x1="49524" y1="16735" x2="49537" y2="17453"/>
                        <a14:backgroundMark x1="45217" y1="22486" x2="44218" y2="30816"/>
                        <a14:backgroundMark x1="45763" y1="17959" x2="45585" y2="17583"/>
                        <a14:backgroundMark x1="44218" y1="14694" x2="45763" y2="17959"/>
                        <a14:backgroundMark x1="47651" y1="33873" x2="47075" y2="39184"/>
                        <a14:backgroundMark x1="49796" y1="14082" x2="49405" y2="17696"/>
                        <a14:backgroundMark x1="45986" y1="22449" x2="45578" y2="26531"/>
                        <a14:backgroundMark x1="45986" y1="22857" x2="49524" y2="34694"/>
                        <a14:backgroundMark x1="49524" y1="34694" x2="49524" y2="34898"/>
                        <a14:backgroundMark x1="45714" y1="22245" x2="47075" y2="20408"/>
                      </a14:backgroundRemoval>
                    </a14:imgEffect>
                  </a14:imgLayer>
                </a14:imgProps>
              </a:ext>
              <a:ext uri="{28A0092B-C50C-407E-A947-70E740481C1C}">
                <a14:useLocalDpi xmlns:a14="http://schemas.microsoft.com/office/drawing/2010/main" val="0"/>
              </a:ext>
            </a:extLst>
          </a:blip>
          <a:srcRect/>
          <a:stretch>
            <a:fillRect/>
          </a:stretch>
        </p:blipFill>
        <p:spPr bwMode="auto">
          <a:xfrm rot="20583934">
            <a:off x="11063710" y="4583810"/>
            <a:ext cx="1012370" cy="6749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roud Of Yourself PNG, Vector, PSD, and Clipart With Transparent Background  for Free Download | Pngtree">
            <a:extLst>
              <a:ext uri="{FF2B5EF4-FFF2-40B4-BE49-F238E27FC236}">
                <a16:creationId xmlns:a16="http://schemas.microsoft.com/office/drawing/2014/main" id="{8BA0CC10-D128-4A80-88CA-15DC1F29721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5333" y1="31500" x2="25333" y2="31500"/>
                        <a14:foregroundMark x1="33333" y1="32750" x2="33333" y2="32750"/>
                        <a14:foregroundMark x1="40167" y1="51417" x2="40167" y2="51417"/>
                        <a14:foregroundMark x1="21250" y1="56000" x2="21250" y2="56000"/>
                        <a14:foregroundMark x1="45500" y1="49667" x2="45500" y2="49667"/>
                        <a14:foregroundMark x1="44000" y1="69583" x2="44000" y2="69583"/>
                        <a14:foregroundMark x1="58833" y1="70333" x2="58833" y2="70333"/>
                        <a14:foregroundMark x1="61250" y1="69833" x2="61250" y2="69833"/>
                        <a14:foregroundMark x1="73333" y1="70583" x2="73333" y2="70583"/>
                        <a14:foregroundMark x1="75500" y1="70750" x2="75500" y2="70750"/>
                        <a14:foregroundMark x1="83333" y1="71000" x2="83333" y2="71000"/>
                        <a14:foregroundMark x1="85250" y1="69583" x2="85250" y2="69583"/>
                        <a14:foregroundMark x1="87417" y1="70750" x2="87417" y2="70750"/>
                      </a14:backgroundRemoval>
                    </a14:imgEffect>
                  </a14:imgLayer>
                </a14:imgProps>
              </a:ext>
              <a:ext uri="{28A0092B-C50C-407E-A947-70E740481C1C}">
                <a14:useLocalDpi xmlns:a14="http://schemas.microsoft.com/office/drawing/2010/main" val="0"/>
              </a:ext>
            </a:extLst>
          </a:blip>
          <a:srcRect/>
          <a:stretch>
            <a:fillRect/>
          </a:stretch>
        </p:blipFill>
        <p:spPr bwMode="auto">
          <a:xfrm rot="20853094">
            <a:off x="11008309" y="5692747"/>
            <a:ext cx="1167063" cy="116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4234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E404-4706-14C3-11B0-487518A25E9B}"/>
              </a:ext>
            </a:extLst>
          </p:cNvPr>
          <p:cNvSpPr>
            <a:spLocks noGrp="1"/>
          </p:cNvSpPr>
          <p:nvPr>
            <p:ph type="ctrTitle"/>
          </p:nvPr>
        </p:nvSpPr>
        <p:spPr/>
        <p:txBody>
          <a:bodyPr/>
          <a:lstStyle/>
          <a:p>
            <a:r>
              <a:rPr lang="en-US" dirty="0"/>
              <a:t>All-Star Spotlight</a:t>
            </a:r>
          </a:p>
        </p:txBody>
      </p:sp>
      <p:sp>
        <p:nvSpPr>
          <p:cNvPr id="4" name="Content Placeholder 3">
            <a:extLst>
              <a:ext uri="{FF2B5EF4-FFF2-40B4-BE49-F238E27FC236}">
                <a16:creationId xmlns:a16="http://schemas.microsoft.com/office/drawing/2014/main" id="{6020AAB1-C360-4684-4E1C-3BE086E70DEC}"/>
              </a:ext>
            </a:extLst>
          </p:cNvPr>
          <p:cNvSpPr>
            <a:spLocks noGrp="1"/>
          </p:cNvSpPr>
          <p:nvPr>
            <p:ph sz="quarter" idx="12"/>
          </p:nvPr>
        </p:nvSpPr>
        <p:spPr/>
        <p:txBody>
          <a:bodyPr/>
          <a:lstStyle/>
          <a:p>
            <a:r>
              <a:rPr lang="en-US" dirty="0" err="1"/>
              <a:t>Azel</a:t>
            </a:r>
            <a:endParaRPr lang="en-US" dirty="0"/>
          </a:p>
          <a:p>
            <a:endParaRPr lang="en-US" dirty="0"/>
          </a:p>
        </p:txBody>
      </p:sp>
      <p:pic>
        <p:nvPicPr>
          <p:cNvPr id="7" name="Picture Placeholder 6" descr="A group of people in a hospital room&#10;&#10;Description automatically generated">
            <a:extLst>
              <a:ext uri="{FF2B5EF4-FFF2-40B4-BE49-F238E27FC236}">
                <a16:creationId xmlns:a16="http://schemas.microsoft.com/office/drawing/2014/main" id="{D069F334-A397-B29C-DF39-CAE8A304159A}"/>
              </a:ext>
            </a:extLst>
          </p:cNvPr>
          <p:cNvPicPr>
            <a:picLocks noGrp="1" noChangeAspect="1"/>
          </p:cNvPicPr>
          <p:nvPr>
            <p:ph type="pic" sz="quarter" idx="11"/>
          </p:nvPr>
        </p:nvPicPr>
        <p:blipFill>
          <a:blip r:embed="rId3"/>
          <a:srcRect t="6736" b="6736"/>
          <a:stretch>
            <a:fillRect/>
          </a:stretch>
        </p:blipFill>
        <p:spPr/>
      </p:pic>
      <p:pic>
        <p:nvPicPr>
          <p:cNvPr id="9" name="Picture 14" descr="Yellow Sticky Notes PNG Image for Free Download | Fundo para texto, Moduras  para fotos, Molduras para fotos montagens">
            <a:extLst>
              <a:ext uri="{FF2B5EF4-FFF2-40B4-BE49-F238E27FC236}">
                <a16:creationId xmlns:a16="http://schemas.microsoft.com/office/drawing/2014/main" id="{C69C85F0-DA3C-41DF-9B88-DBE3211FA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9817518" y="42363"/>
            <a:ext cx="1659693" cy="16697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6BE97A-133E-71B6-76D5-1A4888F9E66F}"/>
              </a:ext>
            </a:extLst>
          </p:cNvPr>
          <p:cNvSpPr txBox="1"/>
          <p:nvPr/>
        </p:nvSpPr>
        <p:spPr>
          <a:xfrm>
            <a:off x="5327547" y="771941"/>
            <a:ext cx="3921688"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24B92"/>
                </a:solidFill>
                <a:latin typeface="Proxima Nova" panose="02000506030000020004" pitchFamily="2" charset="0"/>
              </a:rPr>
              <a:t>Diagnosed with T-cell Acute Lymphoblastic Leukemia </a:t>
            </a:r>
          </a:p>
          <a:p>
            <a:pPr marL="457200" indent="-457200">
              <a:buFont typeface="Arial" panose="020B0604020202020204" pitchFamily="34" charset="0"/>
              <a:buChar char="•"/>
            </a:pPr>
            <a:r>
              <a:rPr lang="en-US" sz="2800" dirty="0">
                <a:solidFill>
                  <a:srgbClr val="024B92"/>
                </a:solidFill>
                <a:latin typeface="Proxima Nova" panose="02000506030000020004" pitchFamily="2" charset="0"/>
              </a:rPr>
              <a:t>4 years old</a:t>
            </a:r>
          </a:p>
          <a:p>
            <a:pPr marL="457200" indent="-457200">
              <a:buFont typeface="Arial" panose="020B0604020202020204" pitchFamily="34" charset="0"/>
              <a:buChar char="•"/>
            </a:pPr>
            <a:r>
              <a:rPr lang="en-US" sz="2800" i="1" dirty="0">
                <a:solidFill>
                  <a:srgbClr val="024B92"/>
                </a:solidFill>
                <a:latin typeface="Proxima Nova" panose="02000506030000020004" pitchFamily="2" charset="0"/>
              </a:rPr>
              <a:t>Star Wars </a:t>
            </a:r>
            <a:r>
              <a:rPr lang="en-US" sz="2800" dirty="0">
                <a:solidFill>
                  <a:srgbClr val="024B92"/>
                </a:solidFill>
                <a:latin typeface="Proxima Nova" panose="02000506030000020004" pitchFamily="2" charset="0"/>
              </a:rPr>
              <a:t>fanatic – loves to roleplay </a:t>
            </a:r>
          </a:p>
        </p:txBody>
      </p:sp>
      <p:pic>
        <p:nvPicPr>
          <p:cNvPr id="11" name="Picture 2" descr="Star Wars Clip Art Images | Disney Clip Art Galore">
            <a:extLst>
              <a:ext uri="{FF2B5EF4-FFF2-40B4-BE49-F238E27FC236}">
                <a16:creationId xmlns:a16="http://schemas.microsoft.com/office/drawing/2014/main" id="{7E35D6AC-D0CA-712F-9D8E-C0B4BA8A55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0051" y="3931800"/>
            <a:ext cx="1240203" cy="150538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You Can Do It Cute Canned Food Encouragement Pun">
            <a:extLst>
              <a:ext uri="{FF2B5EF4-FFF2-40B4-BE49-F238E27FC236}">
                <a16:creationId xmlns:a16="http://schemas.microsoft.com/office/drawing/2014/main" id="{0E61378E-1D68-8B0C-B37E-AAC6D6004C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2857" y1="24762" x2="22857" y2="24762"/>
                        <a14:foregroundMark x1="24127" y1="30159" x2="24127" y2="30159"/>
                        <a14:foregroundMark x1="27460" y1="22222" x2="27460" y2="22222"/>
                        <a14:foregroundMark x1="27619" y1="23333" x2="27619" y2="23333"/>
                        <a14:foregroundMark x1="34762" y1="21587" x2="34762" y2="21587"/>
                        <a14:foregroundMark x1="40476" y1="20952" x2="40476" y2="20952"/>
                        <a14:foregroundMark x1="45238" y1="25556" x2="45238" y2="25556"/>
                        <a14:foregroundMark x1="49683" y1="23968" x2="49683" y2="23968"/>
                        <a14:foregroundMark x1="48571" y1="29841" x2="48571" y2="29841"/>
                        <a14:foregroundMark x1="48889" y1="28730" x2="48889" y2="28730"/>
                        <a14:foregroundMark x1="45714" y1="27937" x2="45714" y2="27937"/>
                        <a14:foregroundMark x1="45397" y1="29524" x2="45397" y2="29524"/>
                        <a14:foregroundMark x1="45397" y1="29524" x2="45397" y2="29524"/>
                        <a14:foregroundMark x1="46825" y1="29841" x2="46825" y2="29841"/>
                        <a14:foregroundMark x1="46825" y1="29841" x2="46825" y2="29841"/>
                        <a14:foregroundMark x1="43016" y1="29841" x2="48730" y2="29206"/>
                        <a14:foregroundMark x1="40952" y1="29365" x2="50476" y2="28730"/>
                        <a14:foregroundMark x1="56667" y1="20476" x2="56667" y2="20476"/>
                        <a14:foregroundMark x1="60952" y1="21111" x2="60952" y2="21111"/>
                        <a14:foregroundMark x1="66508" y1="24762" x2="66508" y2="24762"/>
                        <a14:foregroundMark x1="67302" y1="23968" x2="67302" y2="23968"/>
                        <a14:foregroundMark x1="66508" y1="23175" x2="66508" y2="23175"/>
                        <a14:foregroundMark x1="66508" y1="24762" x2="66508" y2="24762"/>
                        <a14:foregroundMark x1="66667" y1="24286" x2="67460" y2="29524"/>
                        <a14:foregroundMark x1="71429" y1="25079" x2="71429" y2="25079"/>
                        <a14:foregroundMark x1="75397" y1="26825" x2="75397" y2="26825"/>
                        <a14:foregroundMark x1="72540" y1="33175" x2="72540" y2="33175"/>
                        <a14:foregroundMark x1="72381" y1="32063" x2="72381" y2="32063"/>
                        <a14:foregroundMark x1="61111" y1="20476" x2="61111" y2="20476"/>
                      </a14:backgroundRemoval>
                    </a14:imgEffect>
                  </a14:imgLayer>
                </a14:imgProps>
              </a:ext>
              <a:ext uri="{28A0092B-C50C-407E-A947-70E740481C1C}">
                <a14:useLocalDpi xmlns:a14="http://schemas.microsoft.com/office/drawing/2010/main" val="0"/>
              </a:ext>
            </a:extLst>
          </a:blip>
          <a:srcRect/>
          <a:stretch>
            <a:fillRect/>
          </a:stretch>
        </p:blipFill>
        <p:spPr bwMode="auto">
          <a:xfrm rot="20665214">
            <a:off x="9759579" y="26563"/>
            <a:ext cx="1775570" cy="17755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Yellow Sticky Notes PNG Image for Free Download | Fundo para texto, Moduras  para fotos, Molduras para fotos montagens">
            <a:extLst>
              <a:ext uri="{FF2B5EF4-FFF2-40B4-BE49-F238E27FC236}">
                <a16:creationId xmlns:a16="http://schemas.microsoft.com/office/drawing/2014/main" id="{98AA81E5-9B31-40C1-5104-7D0AAC88B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10038045" y="1800392"/>
            <a:ext cx="1623193" cy="16330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Yellow Sticky Notes PNG Image for Free Download | Fundo para texto, Moduras  para fotos, Molduras para fotos montagens">
            <a:extLst>
              <a:ext uri="{FF2B5EF4-FFF2-40B4-BE49-F238E27FC236}">
                <a16:creationId xmlns:a16="http://schemas.microsoft.com/office/drawing/2014/main" id="{603D5689-9CCE-7045-A747-1B9ED52C7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8884">
            <a:off x="10058581" y="3589463"/>
            <a:ext cx="1638350" cy="164827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Encourage-mint Positive Mint Puns &quot; Greeting Card for Sale by punnybone |  Redbubble">
            <a:extLst>
              <a:ext uri="{FF2B5EF4-FFF2-40B4-BE49-F238E27FC236}">
                <a16:creationId xmlns:a16="http://schemas.microsoft.com/office/drawing/2014/main" id="{36EFA206-B3C8-7ADA-8B2B-402A05C5D13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4533" y1="27500" x2="41333" y2="27900"/>
                        <a14:foregroundMark x1="43600" y1="48300" x2="43600" y2="48300"/>
                        <a14:foregroundMark x1="29067" y1="53100" x2="29067" y2="53100"/>
                        <a14:foregroundMark x1="43333" y1="47600" x2="43333" y2="47600"/>
                        <a14:foregroundMark x1="41733" y1="45900" x2="44267" y2="48500"/>
                        <a14:foregroundMark x1="27867" y1="50200" x2="28133" y2="57900"/>
                        <a14:foregroundMark x1="28133" y1="57900" x2="29467" y2="59000"/>
                        <a14:foregroundMark x1="26800" y1="28400" x2="39067" y2="28700"/>
                        <a14:foregroundMark x1="30400" y1="34200" x2="45733" y2="34500"/>
                        <a14:foregroundMark x1="45733" y1="34500" x2="48963" y2="32865"/>
                        <a14:foregroundMark x1="19733" y1="72100" x2="19733" y2="72100"/>
                        <a14:foregroundMark x1="24533" y1="73500" x2="24533" y2="73500"/>
                        <a14:foregroundMark x1="28800" y1="72100" x2="28800" y2="72100"/>
                        <a14:foregroundMark x1="35600" y1="71300" x2="35600" y2="71300"/>
                        <a14:foregroundMark x1="38133" y1="72100" x2="38133" y2="72100"/>
                        <a14:foregroundMark x1="41067" y1="72300" x2="41067" y2="72300"/>
                        <a14:foregroundMark x1="43333" y1="73000" x2="43333" y2="73000"/>
                        <a14:foregroundMark x1="44267" y1="74000" x2="44267" y2="74000"/>
                        <a14:foregroundMark x1="48800" y1="73500" x2="48800" y2="73500"/>
                        <a14:foregroundMark x1="54000" y1="75200" x2="54000" y2="75200"/>
                        <a14:foregroundMark x1="58133" y1="72800" x2="58133" y2="72800"/>
                        <a14:foregroundMark x1="62133" y1="75900" x2="62133" y2="75900"/>
                        <a14:foregroundMark x1="66267" y1="75700" x2="66267" y2="75700"/>
                        <a14:foregroundMark x1="70800" y1="75000" x2="70800" y2="75000"/>
                        <a14:foregroundMark x1="74933" y1="75900" x2="74933" y2="75900"/>
                        <a14:foregroundMark x1="79867" y1="74000" x2="79867" y2="74000"/>
                        <a14:foregroundMark x1="66267" y1="27700" x2="68800" y2="27900"/>
                        <a14:backgroundMark x1="51067" y1="31300" x2="51867" y2="38600"/>
                        <a14:backgroundMark x1="51867" y1="38600" x2="52667" y2="40300"/>
                      </a14:backgroundRemoval>
                    </a14:imgEffect>
                  </a14:imgLayer>
                </a14:imgProps>
              </a:ext>
              <a:ext uri="{28A0092B-C50C-407E-A947-70E740481C1C}">
                <a14:useLocalDpi xmlns:a14="http://schemas.microsoft.com/office/drawing/2010/main" val="0"/>
              </a:ext>
            </a:extLst>
          </a:blip>
          <a:srcRect/>
          <a:stretch>
            <a:fillRect/>
          </a:stretch>
        </p:blipFill>
        <p:spPr bwMode="auto">
          <a:xfrm rot="20726508">
            <a:off x="9999560" y="1590788"/>
            <a:ext cx="1675141" cy="223352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encourage mint - Google Search | Encouragement puns, Punny puns, Cute puns">
            <a:extLst>
              <a:ext uri="{FF2B5EF4-FFF2-40B4-BE49-F238E27FC236}">
                <a16:creationId xmlns:a16="http://schemas.microsoft.com/office/drawing/2014/main" id="{2D2FE844-7CC5-D184-E26A-10DB2EACE52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71" b="89736" l="9859" r="90610">
                        <a14:foregroundMark x1="36620" y1="68622" x2="45540" y2="69208"/>
                        <a14:foregroundMark x1="45540" y1="69208" x2="47887" y2="67155"/>
                        <a14:foregroundMark x1="62676" y1="20821" x2="62676" y2="20821"/>
                        <a14:foregroundMark x1="62676" y1="20235" x2="64789" y2="23167"/>
                        <a14:foregroundMark x1="61737" y1="19941" x2="68075" y2="75367"/>
                        <a14:foregroundMark x1="68075" y1="75367" x2="90610" y2="51026"/>
                        <a14:foregroundMark x1="90610" y1="51026" x2="85681" y2="20528"/>
                        <a14:foregroundMark x1="85681" y1="20528" x2="63615" y2="18475"/>
                        <a14:foregroundMark x1="63615" y1="18475" x2="62441" y2="17009"/>
                        <a14:foregroundMark x1="60329" y1="20235" x2="64319" y2="60704"/>
                        <a14:foregroundMark x1="64319" y1="60704" x2="82394" y2="57771"/>
                        <a14:foregroundMark x1="82394" y1="57771" x2="83568" y2="57185"/>
                        <a14:foregroundMark x1="26526" y1="82405" x2="38263" y2="89150"/>
                        <a14:foregroundMark x1="38263" y1="89150" x2="51174" y2="87097"/>
                        <a14:foregroundMark x1="51174" y1="87097" x2="73005" y2="87097"/>
                        <a14:foregroundMark x1="73005" y1="87097" x2="71127" y2="75660"/>
                        <a14:foregroundMark x1="71127" y1="75660" x2="24827" y2="83089"/>
                        <a14:foregroundMark x1="29108" y1="85924" x2="48357" y2="88270"/>
                        <a14:foregroundMark x1="48357" y1="88270" x2="53286" y2="87390"/>
                        <a14:foregroundMark x1="24778" y1="83337" x2="33333" y2="86804"/>
                        <a14:foregroundMark x1="33333" y1="86804" x2="37793" y2="86510"/>
                        <a14:backgroundMark x1="15493" y1="78299" x2="14085" y2="90909"/>
                        <a14:backgroundMark x1="22066" y1="76246" x2="17840" y2="97654"/>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0598509">
            <a:off x="9748689" y="3676205"/>
            <a:ext cx="2080445" cy="1665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0782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A1D7-CC25-BCCC-8C54-325106B9278D}"/>
              </a:ext>
            </a:extLst>
          </p:cNvPr>
          <p:cNvSpPr>
            <a:spLocks noGrp="1"/>
          </p:cNvSpPr>
          <p:nvPr>
            <p:ph type="title"/>
          </p:nvPr>
        </p:nvSpPr>
        <p:spPr/>
        <p:txBody>
          <a:bodyPr/>
          <a:lstStyle/>
          <a:p>
            <a:r>
              <a:rPr lang="en-US" dirty="0"/>
              <a:t>Pediatric Cancer Impacts the Entire Family:</a:t>
            </a:r>
          </a:p>
        </p:txBody>
      </p:sp>
      <p:pic>
        <p:nvPicPr>
          <p:cNvPr id="23" name="Picture Placeholder 22" descr="A blue and white rectangle with text&#10;&#10;Description automatically generated">
            <a:extLst>
              <a:ext uri="{FF2B5EF4-FFF2-40B4-BE49-F238E27FC236}">
                <a16:creationId xmlns:a16="http://schemas.microsoft.com/office/drawing/2014/main" id="{761C43E4-7EDD-25C7-4B49-4A5B395B2AE9}"/>
              </a:ext>
            </a:extLst>
          </p:cNvPr>
          <p:cNvPicPr>
            <a:picLocks noGrp="1" noChangeAspect="1"/>
          </p:cNvPicPr>
          <p:nvPr>
            <p:ph type="pic" sz="quarter" idx="11"/>
          </p:nvPr>
        </p:nvPicPr>
        <p:blipFill rotWithShape="1">
          <a:blip r:embed="rId3"/>
          <a:srcRect l="6685" r="-1296"/>
          <a:stretch/>
        </p:blipFill>
        <p:spPr>
          <a:xfrm>
            <a:off x="7659192" y="1549018"/>
            <a:ext cx="4625185" cy="4861720"/>
          </a:xfrm>
        </p:spPr>
      </p:pic>
      <p:pic>
        <p:nvPicPr>
          <p:cNvPr id="6" name="Picture Placeholder 5">
            <a:extLst>
              <a:ext uri="{FF2B5EF4-FFF2-40B4-BE49-F238E27FC236}">
                <a16:creationId xmlns:a16="http://schemas.microsoft.com/office/drawing/2014/main" id="{3B677ED4-85E9-ED66-B9CB-0E98F53D8E4A}"/>
              </a:ext>
            </a:extLst>
          </p:cNvPr>
          <p:cNvPicPr>
            <a:picLocks noGrp="1" noChangeAspect="1"/>
          </p:cNvPicPr>
          <p:nvPr>
            <p:ph type="pic" sz="quarter" idx="10"/>
          </p:nvPr>
        </p:nvPicPr>
        <p:blipFill rotWithShape="1">
          <a:blip r:embed="rId4"/>
          <a:srcRect l="7146" r="7208"/>
          <a:stretch/>
        </p:blipFill>
        <p:spPr>
          <a:xfrm>
            <a:off x="7513" y="1549020"/>
            <a:ext cx="4057827" cy="4861720"/>
          </a:xfrm>
          <a:prstGeom prst="rect">
            <a:avLst/>
          </a:prstGeom>
        </p:spPr>
      </p:pic>
      <p:grpSp>
        <p:nvGrpSpPr>
          <p:cNvPr id="8" name="Group 7">
            <a:extLst>
              <a:ext uri="{FF2B5EF4-FFF2-40B4-BE49-F238E27FC236}">
                <a16:creationId xmlns:a16="http://schemas.microsoft.com/office/drawing/2014/main" id="{F691E8D9-67DB-988F-F17A-82D43E6E6A63}"/>
              </a:ext>
            </a:extLst>
          </p:cNvPr>
          <p:cNvGrpSpPr/>
          <p:nvPr/>
        </p:nvGrpSpPr>
        <p:grpSpPr>
          <a:xfrm>
            <a:off x="3982268" y="886238"/>
            <a:ext cx="980866" cy="959187"/>
            <a:chOff x="10947267" y="1895767"/>
            <a:chExt cx="1127984" cy="1134815"/>
          </a:xfrm>
        </p:grpSpPr>
        <p:pic>
          <p:nvPicPr>
            <p:cNvPr id="9" name="Picture 14" descr="Yellow Sticky Notes PNG Image for Free Download | Fundo para texto, Moduras  para fotos, Molduras para fotos montagens">
              <a:extLst>
                <a:ext uri="{FF2B5EF4-FFF2-40B4-BE49-F238E27FC236}">
                  <a16:creationId xmlns:a16="http://schemas.microsoft.com/office/drawing/2014/main" id="{64DEAE82-6806-3D73-12FF-1BFFAB87C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98884">
              <a:off x="10947267" y="1895767"/>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393536C-76B8-003D-4559-65D8C4C29A3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500" b="90000" l="2583" r="92250">
                          <a14:foregroundMark x1="49083" y1="8750" x2="49083" y2="22333"/>
                          <a14:foregroundMark x1="48167" y1="5583" x2="48167" y2="12333"/>
                          <a14:foregroundMark x1="92250" y1="36083" x2="82333" y2="36333"/>
                          <a14:foregroundMark x1="2583" y1="37583" x2="19750" y2="37833"/>
                        </a14:backgroundRemoval>
                      </a14:imgEffect>
                    </a14:imgLayer>
                  </a14:imgProps>
                </a:ext>
              </a:extLst>
            </a:blip>
            <a:stretch>
              <a:fillRect/>
            </a:stretch>
          </p:blipFill>
          <p:spPr>
            <a:xfrm rot="20742736">
              <a:off x="11098520" y="2068014"/>
              <a:ext cx="896056" cy="896056"/>
            </a:xfrm>
            <a:prstGeom prst="rect">
              <a:avLst/>
            </a:prstGeom>
          </p:spPr>
        </p:pic>
      </p:grpSp>
      <p:grpSp>
        <p:nvGrpSpPr>
          <p:cNvPr id="12" name="Group 11">
            <a:extLst>
              <a:ext uri="{FF2B5EF4-FFF2-40B4-BE49-F238E27FC236}">
                <a16:creationId xmlns:a16="http://schemas.microsoft.com/office/drawing/2014/main" id="{AAE6805E-BB59-8118-C5C3-46EE1C8293C2}"/>
              </a:ext>
            </a:extLst>
          </p:cNvPr>
          <p:cNvGrpSpPr/>
          <p:nvPr/>
        </p:nvGrpSpPr>
        <p:grpSpPr>
          <a:xfrm>
            <a:off x="4981225" y="773458"/>
            <a:ext cx="1236988" cy="1204738"/>
            <a:chOff x="10818275" y="3585089"/>
            <a:chExt cx="1399107" cy="1399107"/>
          </a:xfrm>
        </p:grpSpPr>
        <p:pic>
          <p:nvPicPr>
            <p:cNvPr id="13" name="Picture 14" descr="Yellow Sticky Notes PNG Image for Free Download | Fundo para texto, Moduras  para fotos, Molduras para fotos montagens">
              <a:extLst>
                <a:ext uri="{FF2B5EF4-FFF2-40B4-BE49-F238E27FC236}">
                  <a16:creationId xmlns:a16="http://schemas.microsoft.com/office/drawing/2014/main" id="{4B8B4FD1-C944-AFA6-1D18-5995B5B08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98884">
              <a:off x="10947267" y="3752023"/>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hank You Clipart, Download Free Transparent PNG Format Clipart Images on  Pngtree">
              <a:extLst>
                <a:ext uri="{FF2B5EF4-FFF2-40B4-BE49-F238E27FC236}">
                  <a16:creationId xmlns:a16="http://schemas.microsoft.com/office/drawing/2014/main" id="{83381A6E-656F-5E05-846E-E61BF0481B8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16389" y1="40833" x2="16389" y2="40833"/>
                          <a14:foregroundMark x1="27778" y1="40278" x2="27778" y2="40278"/>
                          <a14:foregroundMark x1="43611" y1="44444" x2="43611" y2="44444"/>
                          <a14:foregroundMark x1="50278" y1="43611" x2="50278" y2="43611"/>
                          <a14:foregroundMark x1="60278" y1="41944" x2="60278" y2="41944"/>
                          <a14:foregroundMark x1="52778" y1="66389" x2="52778" y2="66389"/>
                          <a14:foregroundMark x1="44444" y1="66389" x2="44444" y2="66389"/>
                          <a14:foregroundMark x1="36111" y1="65833" x2="36111" y2="65833"/>
                          <a14:foregroundMark x1="73056" y1="61667" x2="73056" y2="61667"/>
                          <a14:foregroundMark x1="73611" y1="53333" x2="73611" y2="53333"/>
                          <a14:foregroundMark x1="73056" y1="53056" x2="73056" y2="53056"/>
                          <a14:foregroundMark x1="73333" y1="51389" x2="73611" y2="53889"/>
                          <a14:foregroundMark x1="80833" y1="55833" x2="80833" y2="55833"/>
                          <a14:foregroundMark x1="80833" y1="55833" x2="80833" y2="55833"/>
                          <a14:foregroundMark x1="79167" y1="55278" x2="78889" y2="58333"/>
                          <a14:foregroundMark x1="81389" y1="62778" x2="83611" y2="62778"/>
                          <a14:foregroundMark x1="82500" y1="62500" x2="86944" y2="63333"/>
                          <a14:foregroundMark x1="80833" y1="62222" x2="83889" y2="63333"/>
                          <a14:foregroundMark x1="79444" y1="68889" x2="82500" y2="70000"/>
                          <a14:foregroundMark x1="73889" y1="68889" x2="73056" y2="71944"/>
                          <a14:foregroundMark x1="66944" y1="67778" x2="63889" y2="70000"/>
                          <a14:foregroundMark x1="66667" y1="62222" x2="62500" y2="61667"/>
                          <a14:foregroundMark x1="68056" y1="55833" x2="65833" y2="53611"/>
                          <a14:foregroundMark x1="27500" y1="36944" x2="27500" y2="36944"/>
                          <a14:foregroundMark x1="44167" y1="45000" x2="44167" y2="45000"/>
                          <a14:backgroundMark x1="79065" y1="58349" x2="81154" y2="61830"/>
                          <a14:backgroundMark x1="76216" y1="53601" x2="77110" y2="55091"/>
                          <a14:backgroundMark x1="71389" y1="45556" x2="74792" y2="51227"/>
                          <a14:backgroundMark x1="83883" y1="68310" x2="85278" y2="73889"/>
                        </a14:backgroundRemoval>
                      </a14:imgEffect>
                    </a14:imgLayer>
                  </a14:imgProps>
                </a:ext>
                <a:ext uri="{28A0092B-C50C-407E-A947-70E740481C1C}">
                  <a14:useLocalDpi xmlns:a14="http://schemas.microsoft.com/office/drawing/2010/main" val="0"/>
                </a:ext>
              </a:extLst>
            </a:blip>
            <a:srcRect/>
            <a:stretch>
              <a:fillRect/>
            </a:stretch>
          </p:blipFill>
          <p:spPr bwMode="auto">
            <a:xfrm rot="20753577">
              <a:off x="10818275" y="3585089"/>
              <a:ext cx="1399107" cy="13991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54CA6D8-7453-0507-124C-0B64A6576E1A}"/>
              </a:ext>
            </a:extLst>
          </p:cNvPr>
          <p:cNvGrpSpPr/>
          <p:nvPr/>
        </p:nvGrpSpPr>
        <p:grpSpPr>
          <a:xfrm>
            <a:off x="6302631" y="876624"/>
            <a:ext cx="1070402" cy="1078309"/>
            <a:chOff x="10914752" y="5608279"/>
            <a:chExt cx="1203333" cy="1223613"/>
          </a:xfrm>
        </p:grpSpPr>
        <p:pic>
          <p:nvPicPr>
            <p:cNvPr id="16" name="Picture 14" descr="Yellow Sticky Notes PNG Image for Free Download | Fundo para texto, Moduras  para fotos, Molduras para fotos montagens">
              <a:extLst>
                <a:ext uri="{FF2B5EF4-FFF2-40B4-BE49-F238E27FC236}">
                  <a16:creationId xmlns:a16="http://schemas.microsoft.com/office/drawing/2014/main" id="{C6FB010F-7E9C-9351-4681-3389DAFCB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98884">
              <a:off x="10947266" y="5608279"/>
              <a:ext cx="1127984" cy="11348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8,900+ Inspirational Quotes Stock Illustrations, Royalty-Free Vector  Graphics &amp; Clip Art - iStock | Motivation, Quotes about life, Inspirational">
              <a:extLst>
                <a:ext uri="{FF2B5EF4-FFF2-40B4-BE49-F238E27FC236}">
                  <a16:creationId xmlns:a16="http://schemas.microsoft.com/office/drawing/2014/main" id="{5EEF4778-7298-AF25-F9C4-FF63B630328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1830" y1="17157" x2="41830" y2="17157"/>
                          <a14:foregroundMark x1="50490" y1="18464" x2="50490" y2="18464"/>
                          <a14:foregroundMark x1="54412" y1="19444" x2="54412" y2="19444"/>
                          <a14:foregroundMark x1="49183" y1="43627" x2="49183" y2="43627"/>
                          <a14:foregroundMark x1="55882" y1="43627" x2="55882" y2="43627"/>
                          <a14:foregroundMark x1="59967" y1="45752" x2="59967" y2="45752"/>
                          <a14:foregroundMark x1="45261" y1="45588" x2="45261" y2="45588"/>
                          <a14:foregroundMark x1="35131" y1="45752" x2="35131" y2="45752"/>
                          <a14:foregroundMark x1="45915" y1="58007" x2="45915" y2="58007"/>
                          <a14:foregroundMark x1="47712" y1="58007" x2="47712" y2="58007"/>
                          <a14:foregroundMark x1="50817" y1="57026" x2="50817" y2="57026"/>
                          <a14:foregroundMark x1="56699" y1="56536" x2="56699" y2="56536"/>
                          <a14:foregroundMark x1="59804" y1="65196" x2="59804" y2="65196"/>
                          <a14:foregroundMark x1="41667" y1="81536" x2="41667" y2="81536"/>
                          <a14:foregroundMark x1="52778" y1="82680" x2="52778" y2="82680"/>
                          <a14:foregroundMark x1="58497" y1="82353" x2="58497" y2="82353"/>
                          <a14:foregroundMark x1="66013" y1="80719" x2="66013" y2="80719"/>
                        </a14:backgroundRemoval>
                      </a14:imgEffect>
                    </a14:imgLayer>
                  </a14:imgProps>
                </a:ext>
                <a:ext uri="{28A0092B-C50C-407E-A947-70E740481C1C}">
                  <a14:useLocalDpi xmlns:a14="http://schemas.microsoft.com/office/drawing/2010/main" val="0"/>
                </a:ext>
              </a:extLst>
            </a:blip>
            <a:srcRect/>
            <a:stretch>
              <a:fillRect/>
            </a:stretch>
          </p:blipFill>
          <p:spPr bwMode="auto">
            <a:xfrm rot="20529041">
              <a:off x="10914752" y="5628559"/>
              <a:ext cx="1203333" cy="120333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12">
            <a:extLst>
              <a:ext uri="{FF2B5EF4-FFF2-40B4-BE49-F238E27FC236}">
                <a16:creationId xmlns:a16="http://schemas.microsoft.com/office/drawing/2014/main" id="{7EA49E64-AA8B-56B1-BC1F-E293D94BC04D}"/>
              </a:ext>
            </a:extLst>
          </p:cNvPr>
          <p:cNvPicPr>
            <a:picLocks noGrp="1" noChangeAspect="1" noChangeArrowheads="1"/>
          </p:cNvPicPr>
          <p:nvPr>
            <p:ph type="pic" sz="quarter" idx="12"/>
          </p:nvPr>
        </p:nvPicPr>
        <p:blipFill>
          <a:blip r:embed="rId12">
            <a:extLst>
              <a:ext uri="{28A0092B-C50C-407E-A947-70E740481C1C}">
                <a14:useLocalDpi xmlns:a14="http://schemas.microsoft.com/office/drawing/2010/main" val="0"/>
              </a:ext>
            </a:extLst>
          </a:blip>
          <a:srcRect t="2800" b="28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1262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A1D7-CC25-BCCC-8C54-325106B9278D}"/>
              </a:ext>
            </a:extLst>
          </p:cNvPr>
          <p:cNvSpPr>
            <a:spLocks noGrp="1"/>
          </p:cNvSpPr>
          <p:nvPr>
            <p:ph type="title"/>
          </p:nvPr>
        </p:nvSpPr>
        <p:spPr>
          <a:xfrm>
            <a:off x="204959" y="40576"/>
            <a:ext cx="11148839" cy="1325563"/>
          </a:xfrm>
        </p:spPr>
        <p:txBody>
          <a:bodyPr/>
          <a:lstStyle/>
          <a:p>
            <a:r>
              <a:rPr lang="en-US" dirty="0"/>
              <a:t>Because of your support, we can help All-star </a:t>
            </a:r>
            <a:r>
              <a:rPr lang="en-US" dirty="0" err="1"/>
              <a:t>Azel</a:t>
            </a:r>
            <a:r>
              <a:rPr lang="en-US" dirty="0"/>
              <a:t> &amp; his Family:</a:t>
            </a:r>
          </a:p>
        </p:txBody>
      </p:sp>
      <p:pic>
        <p:nvPicPr>
          <p:cNvPr id="25" name="Picture Placeholder 24" descr="A child smiling for the camera&#10;&#10;Description automatically generated">
            <a:extLst>
              <a:ext uri="{FF2B5EF4-FFF2-40B4-BE49-F238E27FC236}">
                <a16:creationId xmlns:a16="http://schemas.microsoft.com/office/drawing/2014/main" id="{188819B7-23D3-417F-329F-14CC5E9C81B4}"/>
              </a:ext>
            </a:extLst>
          </p:cNvPr>
          <p:cNvPicPr>
            <a:picLocks noGrp="1" noChangeAspect="1"/>
          </p:cNvPicPr>
          <p:nvPr>
            <p:ph type="pic" sz="quarter" idx="10"/>
          </p:nvPr>
        </p:nvPicPr>
        <p:blipFill>
          <a:blip r:embed="rId3"/>
          <a:srcRect l="11218" r="11218"/>
          <a:stretch>
            <a:fillRect/>
          </a:stretch>
        </p:blipFill>
        <p:spPr>
          <a:xfrm>
            <a:off x="440533" y="1367235"/>
            <a:ext cx="3770312" cy="4860925"/>
          </a:xfrm>
        </p:spPr>
      </p:pic>
      <p:pic>
        <p:nvPicPr>
          <p:cNvPr id="20" name="Picture Placeholder 19" descr="A child wearing a bandana&#10;&#10;Description automatically generated">
            <a:extLst>
              <a:ext uri="{FF2B5EF4-FFF2-40B4-BE49-F238E27FC236}">
                <a16:creationId xmlns:a16="http://schemas.microsoft.com/office/drawing/2014/main" id="{CA89F820-9EF8-6C55-2E7C-C9F9EBBD8ADF}"/>
              </a:ext>
            </a:extLst>
          </p:cNvPr>
          <p:cNvPicPr>
            <a:picLocks noGrp="1" noChangeAspect="1"/>
          </p:cNvPicPr>
          <p:nvPr>
            <p:ph type="pic" sz="quarter" idx="12"/>
          </p:nvPr>
        </p:nvPicPr>
        <p:blipFill rotWithShape="1">
          <a:blip r:embed="rId4"/>
          <a:srcRect t="-1461" b="4801"/>
          <a:stretch/>
        </p:blipFill>
        <p:spPr>
          <a:xfrm>
            <a:off x="4211582" y="1565645"/>
            <a:ext cx="3770312" cy="4861720"/>
          </a:xfrm>
        </p:spPr>
      </p:pic>
      <p:pic>
        <p:nvPicPr>
          <p:cNvPr id="22" name="Picture Placeholder 21" descr="A child in a garment&#10;&#10;Description automatically generated">
            <a:extLst>
              <a:ext uri="{FF2B5EF4-FFF2-40B4-BE49-F238E27FC236}">
                <a16:creationId xmlns:a16="http://schemas.microsoft.com/office/drawing/2014/main" id="{1310A93A-093A-3595-6882-E851EF662AAB}"/>
              </a:ext>
            </a:extLst>
          </p:cNvPr>
          <p:cNvPicPr>
            <a:picLocks noGrp="1" noChangeAspect="1"/>
          </p:cNvPicPr>
          <p:nvPr>
            <p:ph type="pic" sz="quarter" idx="11"/>
          </p:nvPr>
        </p:nvPicPr>
        <p:blipFill>
          <a:blip r:embed="rId5"/>
          <a:srcRect l="11218" r="11218"/>
          <a:stretch>
            <a:fillRect/>
          </a:stretch>
        </p:blipFill>
        <p:spPr>
          <a:xfrm>
            <a:off x="7980419" y="1366440"/>
            <a:ext cx="3770312" cy="4861720"/>
          </a:xfrm>
        </p:spPr>
      </p:pic>
    </p:spTree>
    <p:extLst>
      <p:ext uri="{BB962C8B-B14F-4D97-AF65-F5344CB8AC3E}">
        <p14:creationId xmlns:p14="http://schemas.microsoft.com/office/powerpoint/2010/main" val="2236104905"/>
      </p:ext>
    </p:extLst>
  </p:cSld>
  <p:clrMapOvr>
    <a:masterClrMapping/>
  </p:clrMapOvr>
  <p:transition spd="slow">
    <p:wipe/>
  </p:transition>
</p:sld>
</file>

<file path=ppt/theme/theme1.xml><?xml version="1.0" encoding="utf-8"?>
<a:theme xmlns:a="http://schemas.openxmlformats.org/drawingml/2006/main" name="1_Office Theme">
  <a:themeElements>
    <a:clrScheme name="PSF">
      <a:dk1>
        <a:srgbClr val="000000"/>
      </a:dk1>
      <a:lt1>
        <a:srgbClr val="FFFFFF"/>
      </a:lt1>
      <a:dk2>
        <a:srgbClr val="004B91"/>
      </a:dk2>
      <a:lt2>
        <a:srgbClr val="E7E6E6"/>
      </a:lt2>
      <a:accent1>
        <a:srgbClr val="4472C4"/>
      </a:accent1>
      <a:accent2>
        <a:srgbClr val="ED7D31"/>
      </a:accent2>
      <a:accent3>
        <a:srgbClr val="A5A5A5"/>
      </a:accent3>
      <a:accent4>
        <a:srgbClr val="F8971D"/>
      </a:accent4>
      <a:accent5>
        <a:srgbClr val="5B9BD5"/>
      </a:accent5>
      <a:accent6>
        <a:srgbClr val="78A12F"/>
      </a:accent6>
      <a:hlink>
        <a:srgbClr val="005169"/>
      </a:hlink>
      <a:folHlink>
        <a:srgbClr val="ED7D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2990FE5-0FBA-7F40-B2EA-2E079DCE5120}" vid="{20D59DB6-CFD5-9142-ADF4-86F113644D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2895</TotalTime>
  <Words>1574</Words>
  <Application>Microsoft Office PowerPoint</Application>
  <PresentationFormat>Widescreen</PresentationFormat>
  <Paragraphs>95</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PS Pack Meeting</vt:lpstr>
      <vt:lpstr>Agenda</vt:lpstr>
      <vt:lpstr>E-Board Reminders:</vt:lpstr>
      <vt:lpstr>E-Board Reminders:</vt:lpstr>
      <vt:lpstr>Icebreaker – Pinky Swear Storytelling</vt:lpstr>
      <vt:lpstr>PowerPoint Presentation</vt:lpstr>
      <vt:lpstr>All-Star Spotlight</vt:lpstr>
      <vt:lpstr>Pediatric Cancer Impacts the Entire Family:</vt:lpstr>
      <vt:lpstr>Because of your support, we can help All-star Azel &amp; his Family:</vt:lpstr>
      <vt:lpstr>New Ideas for the Pack Program:</vt:lpstr>
      <vt:lpstr>New Ideas for the Pack Program:</vt:lpstr>
      <vt:lpstr>New Ideas for the Pack Program:</vt:lpstr>
      <vt:lpstr>Regional Leader (RL) Opportunities: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 Pack Meeting</dc:title>
  <dc:creator>Del Rio, Gabriella</dc:creator>
  <cp:lastModifiedBy>Del Rio, Gabriella</cp:lastModifiedBy>
  <cp:revision>2</cp:revision>
  <dcterms:created xsi:type="dcterms:W3CDTF">2024-03-31T21:29:34Z</dcterms:created>
  <dcterms:modified xsi:type="dcterms:W3CDTF">2024-04-05T13:55:34Z</dcterms:modified>
</cp:coreProperties>
</file>