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430" r:id="rId5"/>
    <p:sldId id="436" r:id="rId6"/>
    <p:sldId id="437" r:id="rId7"/>
    <p:sldId id="440" r:id="rId8"/>
    <p:sldId id="439" r:id="rId9"/>
    <p:sldId id="438" r:id="rId10"/>
    <p:sldId id="433" r:id="rId11"/>
    <p:sldId id="434" r:id="rId12"/>
    <p:sldId id="445" r:id="rId13"/>
    <p:sldId id="441" r:id="rId14"/>
    <p:sldId id="442" r:id="rId15"/>
    <p:sldId id="446" r:id="rId16"/>
    <p:sldId id="443" r:id="rId17"/>
    <p:sldId id="444" r:id="rId18"/>
    <p:sldId id="43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81D"/>
    <a:srgbClr val="024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DB676-B958-D248-B433-CADCAB31AFE8}" v="392" dt="2024-02-02T14:18:22.337"/>
    <p1510:client id="{905B9677-205D-6A20-A184-DF7A04F4EDAB}" v="4" dt="2024-02-01T20:40:46.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74"/>
    <p:restoredTop sz="60311" autoAdjust="0"/>
  </p:normalViewPr>
  <p:slideViewPr>
    <p:cSldViewPr snapToGrid="0">
      <p:cViewPr varScale="1">
        <p:scale>
          <a:sx n="41" d="100"/>
          <a:sy n="41" d="100"/>
        </p:scale>
        <p:origin x="16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377C7B-BB2A-4C43-85F9-D7436A52DB0B}"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36A6B0F9-AB96-5B41-8850-E413DD6116D4}">
      <dgm:prSet phldrT="[Text]"/>
      <dgm:spPr>
        <a:solidFill>
          <a:srgbClr val="F8981D"/>
        </a:solidFill>
        <a:ln>
          <a:solidFill>
            <a:srgbClr val="024B92"/>
          </a:solidFill>
        </a:ln>
      </dgm:spPr>
      <dgm:t>
        <a:bodyPr/>
        <a:lstStyle/>
        <a:p>
          <a:r>
            <a:rPr lang="en-US" b="1">
              <a:latin typeface="Proxima Nova" panose="02000506030000020004" pitchFamily="2" charset="0"/>
            </a:rPr>
            <a:t>Celebration</a:t>
          </a:r>
        </a:p>
      </dgm:t>
    </dgm:pt>
    <dgm:pt modelId="{9E671018-AB5A-774E-8A75-83439C6090D9}" type="parTrans" cxnId="{494F7B82-F6DB-2E4C-AE19-80DA5C45B828}">
      <dgm:prSet/>
      <dgm:spPr/>
      <dgm:t>
        <a:bodyPr/>
        <a:lstStyle/>
        <a:p>
          <a:endParaRPr lang="en-US"/>
        </a:p>
      </dgm:t>
    </dgm:pt>
    <dgm:pt modelId="{90DD67D4-DAF2-9547-87ED-F26E83AFCCCE}" type="sibTrans" cxnId="{494F7B82-F6DB-2E4C-AE19-80DA5C45B828}">
      <dgm:prSet/>
      <dgm:spPr>
        <a:solidFill>
          <a:srgbClr val="F8981D"/>
        </a:solidFill>
        <a:ln>
          <a:solidFill>
            <a:srgbClr val="024B92"/>
          </a:solidFill>
        </a:ln>
      </dgm:spPr>
      <dgm:t>
        <a:bodyPr/>
        <a:lstStyle/>
        <a:p>
          <a:endParaRPr lang="en-US"/>
        </a:p>
      </dgm:t>
    </dgm:pt>
    <dgm:pt modelId="{A650D2A9-7BC8-B04B-8BD4-F0C3F070D737}">
      <dgm:prSet phldrT="[Text]"/>
      <dgm:spPr>
        <a:solidFill>
          <a:srgbClr val="F9991C"/>
        </a:solidFill>
        <a:ln>
          <a:solidFill>
            <a:srgbClr val="024B92"/>
          </a:solidFill>
        </a:ln>
      </dgm:spPr>
      <dgm:t>
        <a:bodyPr/>
        <a:lstStyle/>
        <a:p>
          <a:r>
            <a:rPr lang="en-US" b="1">
              <a:latin typeface="Proxima Nova" panose="02000506030000020004" pitchFamily="2" charset="0"/>
            </a:rPr>
            <a:t>Compassion</a:t>
          </a:r>
        </a:p>
      </dgm:t>
    </dgm:pt>
    <dgm:pt modelId="{2C661145-4B1B-1942-8EDD-8C34AD1473F9}" type="parTrans" cxnId="{5A75EA37-EE83-7B48-BD35-A04BF8D05419}">
      <dgm:prSet/>
      <dgm:spPr/>
      <dgm:t>
        <a:bodyPr/>
        <a:lstStyle/>
        <a:p>
          <a:endParaRPr lang="en-US"/>
        </a:p>
      </dgm:t>
    </dgm:pt>
    <dgm:pt modelId="{DEA7A7C4-EBFD-B34D-B6A2-4182D5A88714}" type="sibTrans" cxnId="{5A75EA37-EE83-7B48-BD35-A04BF8D05419}">
      <dgm:prSet/>
      <dgm:spPr>
        <a:solidFill>
          <a:srgbClr val="F9991C"/>
        </a:solidFill>
        <a:ln>
          <a:solidFill>
            <a:srgbClr val="024B92"/>
          </a:solidFill>
        </a:ln>
      </dgm:spPr>
      <dgm:t>
        <a:bodyPr/>
        <a:lstStyle/>
        <a:p>
          <a:endParaRPr lang="en-US"/>
        </a:p>
      </dgm:t>
    </dgm:pt>
    <dgm:pt modelId="{F665BFB0-E50E-894C-A717-A8AC9DB8C0F2}">
      <dgm:prSet phldrT="[Text]"/>
      <dgm:spPr>
        <a:solidFill>
          <a:srgbClr val="F9991C"/>
        </a:solidFill>
        <a:ln>
          <a:solidFill>
            <a:srgbClr val="024B92"/>
          </a:solidFill>
        </a:ln>
      </dgm:spPr>
      <dgm:t>
        <a:bodyPr/>
        <a:lstStyle/>
        <a:p>
          <a:r>
            <a:rPr lang="en-US" b="1">
              <a:latin typeface="Proxima Nova" panose="02000506030000020004" pitchFamily="2" charset="0"/>
            </a:rPr>
            <a:t>Collaboration</a:t>
          </a:r>
        </a:p>
      </dgm:t>
    </dgm:pt>
    <dgm:pt modelId="{F99D0739-61E4-4944-B2E5-66E01EA7CB95}" type="parTrans" cxnId="{696EFCD8-FCB9-B246-81E1-2AF444DA33D5}">
      <dgm:prSet/>
      <dgm:spPr/>
      <dgm:t>
        <a:bodyPr/>
        <a:lstStyle/>
        <a:p>
          <a:endParaRPr lang="en-US"/>
        </a:p>
      </dgm:t>
    </dgm:pt>
    <dgm:pt modelId="{0C3BB665-3201-F145-BE25-3E8C704C863A}" type="sibTrans" cxnId="{696EFCD8-FCB9-B246-81E1-2AF444DA33D5}">
      <dgm:prSet/>
      <dgm:spPr>
        <a:solidFill>
          <a:srgbClr val="F9991C"/>
        </a:solidFill>
        <a:ln>
          <a:solidFill>
            <a:srgbClr val="024B92"/>
          </a:solidFill>
        </a:ln>
      </dgm:spPr>
      <dgm:t>
        <a:bodyPr/>
        <a:lstStyle/>
        <a:p>
          <a:endParaRPr lang="en-US"/>
        </a:p>
      </dgm:t>
    </dgm:pt>
    <dgm:pt modelId="{140E9F4B-1179-B34C-9B18-CA57FD66049C}" type="pres">
      <dgm:prSet presAssocID="{C2377C7B-BB2A-4C43-85F9-D7436A52DB0B}" presName="cycle" presStyleCnt="0">
        <dgm:presLayoutVars>
          <dgm:dir/>
          <dgm:resizeHandles val="exact"/>
        </dgm:presLayoutVars>
      </dgm:prSet>
      <dgm:spPr/>
    </dgm:pt>
    <dgm:pt modelId="{2E4789BC-76F5-A64A-9899-902B5FA0BAFE}" type="pres">
      <dgm:prSet presAssocID="{36A6B0F9-AB96-5B41-8850-E413DD6116D4}" presName="node" presStyleLbl="node1" presStyleIdx="0" presStyleCnt="3">
        <dgm:presLayoutVars>
          <dgm:bulletEnabled val="1"/>
        </dgm:presLayoutVars>
      </dgm:prSet>
      <dgm:spPr/>
    </dgm:pt>
    <dgm:pt modelId="{E4A3216C-6AE0-874C-8E43-44737A704C20}" type="pres">
      <dgm:prSet presAssocID="{90DD67D4-DAF2-9547-87ED-F26E83AFCCCE}" presName="sibTrans" presStyleLbl="sibTrans2D1" presStyleIdx="0" presStyleCnt="3"/>
      <dgm:spPr/>
    </dgm:pt>
    <dgm:pt modelId="{92CBA8B8-B1E5-BA48-A8EC-61747802EE04}" type="pres">
      <dgm:prSet presAssocID="{90DD67D4-DAF2-9547-87ED-F26E83AFCCCE}" presName="connectorText" presStyleLbl="sibTrans2D1" presStyleIdx="0" presStyleCnt="3"/>
      <dgm:spPr/>
    </dgm:pt>
    <dgm:pt modelId="{AF260878-6FFD-4140-BB26-09111B6C6A42}" type="pres">
      <dgm:prSet presAssocID="{A650D2A9-7BC8-B04B-8BD4-F0C3F070D737}" presName="node" presStyleLbl="node1" presStyleIdx="1" presStyleCnt="3">
        <dgm:presLayoutVars>
          <dgm:bulletEnabled val="1"/>
        </dgm:presLayoutVars>
      </dgm:prSet>
      <dgm:spPr/>
    </dgm:pt>
    <dgm:pt modelId="{24441F9F-AFA8-1647-A05A-D243B78965C9}" type="pres">
      <dgm:prSet presAssocID="{DEA7A7C4-EBFD-B34D-B6A2-4182D5A88714}" presName="sibTrans" presStyleLbl="sibTrans2D1" presStyleIdx="1" presStyleCnt="3"/>
      <dgm:spPr/>
    </dgm:pt>
    <dgm:pt modelId="{F1A24398-0B08-E54E-995A-B9745EF56F06}" type="pres">
      <dgm:prSet presAssocID="{DEA7A7C4-EBFD-B34D-B6A2-4182D5A88714}" presName="connectorText" presStyleLbl="sibTrans2D1" presStyleIdx="1" presStyleCnt="3"/>
      <dgm:spPr/>
    </dgm:pt>
    <dgm:pt modelId="{C3F834DD-9A5F-A345-A746-74A7FECEFF89}" type="pres">
      <dgm:prSet presAssocID="{F665BFB0-E50E-894C-A717-A8AC9DB8C0F2}" presName="node" presStyleLbl="node1" presStyleIdx="2" presStyleCnt="3">
        <dgm:presLayoutVars>
          <dgm:bulletEnabled val="1"/>
        </dgm:presLayoutVars>
      </dgm:prSet>
      <dgm:spPr/>
    </dgm:pt>
    <dgm:pt modelId="{63760049-9176-9E4A-977D-2BCA2A14792A}" type="pres">
      <dgm:prSet presAssocID="{0C3BB665-3201-F145-BE25-3E8C704C863A}" presName="sibTrans" presStyleLbl="sibTrans2D1" presStyleIdx="2" presStyleCnt="3"/>
      <dgm:spPr/>
    </dgm:pt>
    <dgm:pt modelId="{6A2BBC21-93C1-8C4D-96B7-790FF82D7ABC}" type="pres">
      <dgm:prSet presAssocID="{0C3BB665-3201-F145-BE25-3E8C704C863A}" presName="connectorText" presStyleLbl="sibTrans2D1" presStyleIdx="2" presStyleCnt="3"/>
      <dgm:spPr/>
    </dgm:pt>
  </dgm:ptLst>
  <dgm:cxnLst>
    <dgm:cxn modelId="{82D99505-57F8-174E-97A2-EE4CF0E9B51D}" type="presOf" srcId="{A650D2A9-7BC8-B04B-8BD4-F0C3F070D737}" destId="{AF260878-6FFD-4140-BB26-09111B6C6A42}" srcOrd="0" destOrd="0" presId="urn:microsoft.com/office/officeart/2005/8/layout/cycle2"/>
    <dgm:cxn modelId="{D004E319-5FD0-BF47-904E-B8C1477135F9}" type="presOf" srcId="{0C3BB665-3201-F145-BE25-3E8C704C863A}" destId="{6A2BBC21-93C1-8C4D-96B7-790FF82D7ABC}" srcOrd="1" destOrd="0" presId="urn:microsoft.com/office/officeart/2005/8/layout/cycle2"/>
    <dgm:cxn modelId="{5A75EA37-EE83-7B48-BD35-A04BF8D05419}" srcId="{C2377C7B-BB2A-4C43-85F9-D7436A52DB0B}" destId="{A650D2A9-7BC8-B04B-8BD4-F0C3F070D737}" srcOrd="1" destOrd="0" parTransId="{2C661145-4B1B-1942-8EDD-8C34AD1473F9}" sibTransId="{DEA7A7C4-EBFD-B34D-B6A2-4182D5A88714}"/>
    <dgm:cxn modelId="{DC250D74-318C-8A45-9BB0-9A49E25E18BF}" type="presOf" srcId="{C2377C7B-BB2A-4C43-85F9-D7436A52DB0B}" destId="{140E9F4B-1179-B34C-9B18-CA57FD66049C}" srcOrd="0" destOrd="0" presId="urn:microsoft.com/office/officeart/2005/8/layout/cycle2"/>
    <dgm:cxn modelId="{494F7B82-F6DB-2E4C-AE19-80DA5C45B828}" srcId="{C2377C7B-BB2A-4C43-85F9-D7436A52DB0B}" destId="{36A6B0F9-AB96-5B41-8850-E413DD6116D4}" srcOrd="0" destOrd="0" parTransId="{9E671018-AB5A-774E-8A75-83439C6090D9}" sibTransId="{90DD67D4-DAF2-9547-87ED-F26E83AFCCCE}"/>
    <dgm:cxn modelId="{047E0385-5A9B-174A-AFD0-68A7AB596B79}" type="presOf" srcId="{0C3BB665-3201-F145-BE25-3E8C704C863A}" destId="{63760049-9176-9E4A-977D-2BCA2A14792A}" srcOrd="0" destOrd="0" presId="urn:microsoft.com/office/officeart/2005/8/layout/cycle2"/>
    <dgm:cxn modelId="{3FCB0F90-1A2B-0C4C-A627-46DF73AF4717}" type="presOf" srcId="{36A6B0F9-AB96-5B41-8850-E413DD6116D4}" destId="{2E4789BC-76F5-A64A-9899-902B5FA0BAFE}" srcOrd="0" destOrd="0" presId="urn:microsoft.com/office/officeart/2005/8/layout/cycle2"/>
    <dgm:cxn modelId="{EEDCF492-3E06-2445-87FD-BDA7357E940F}" type="presOf" srcId="{F665BFB0-E50E-894C-A717-A8AC9DB8C0F2}" destId="{C3F834DD-9A5F-A345-A746-74A7FECEFF89}" srcOrd="0" destOrd="0" presId="urn:microsoft.com/office/officeart/2005/8/layout/cycle2"/>
    <dgm:cxn modelId="{301F2094-6FBC-664D-BCC0-EBF1ED667C06}" type="presOf" srcId="{DEA7A7C4-EBFD-B34D-B6A2-4182D5A88714}" destId="{24441F9F-AFA8-1647-A05A-D243B78965C9}" srcOrd="0" destOrd="0" presId="urn:microsoft.com/office/officeart/2005/8/layout/cycle2"/>
    <dgm:cxn modelId="{936CD4D6-861D-F642-9B96-DAA222041A12}" type="presOf" srcId="{90DD67D4-DAF2-9547-87ED-F26E83AFCCCE}" destId="{92CBA8B8-B1E5-BA48-A8EC-61747802EE04}" srcOrd="1" destOrd="0" presId="urn:microsoft.com/office/officeart/2005/8/layout/cycle2"/>
    <dgm:cxn modelId="{696EFCD8-FCB9-B246-81E1-2AF444DA33D5}" srcId="{C2377C7B-BB2A-4C43-85F9-D7436A52DB0B}" destId="{F665BFB0-E50E-894C-A717-A8AC9DB8C0F2}" srcOrd="2" destOrd="0" parTransId="{F99D0739-61E4-4944-B2E5-66E01EA7CB95}" sibTransId="{0C3BB665-3201-F145-BE25-3E8C704C863A}"/>
    <dgm:cxn modelId="{E8B1A5DC-705F-9A4D-945D-F0AB0365A8F2}" type="presOf" srcId="{90DD67D4-DAF2-9547-87ED-F26E83AFCCCE}" destId="{E4A3216C-6AE0-874C-8E43-44737A704C20}" srcOrd="0" destOrd="0" presId="urn:microsoft.com/office/officeart/2005/8/layout/cycle2"/>
    <dgm:cxn modelId="{D5C5CFF7-66D4-5F45-8658-1822DA92F6A3}" type="presOf" srcId="{DEA7A7C4-EBFD-B34D-B6A2-4182D5A88714}" destId="{F1A24398-0B08-E54E-995A-B9745EF56F06}" srcOrd="1" destOrd="0" presId="urn:microsoft.com/office/officeart/2005/8/layout/cycle2"/>
    <dgm:cxn modelId="{E69375A3-54B0-4B46-A29C-D4A2FA1F10D4}" type="presParOf" srcId="{140E9F4B-1179-B34C-9B18-CA57FD66049C}" destId="{2E4789BC-76F5-A64A-9899-902B5FA0BAFE}" srcOrd="0" destOrd="0" presId="urn:microsoft.com/office/officeart/2005/8/layout/cycle2"/>
    <dgm:cxn modelId="{60142343-44F4-0E46-8328-9CFD5F7DC55D}" type="presParOf" srcId="{140E9F4B-1179-B34C-9B18-CA57FD66049C}" destId="{E4A3216C-6AE0-874C-8E43-44737A704C20}" srcOrd="1" destOrd="0" presId="urn:microsoft.com/office/officeart/2005/8/layout/cycle2"/>
    <dgm:cxn modelId="{A3E4A1DB-979F-044C-852F-B7C8EC34D094}" type="presParOf" srcId="{E4A3216C-6AE0-874C-8E43-44737A704C20}" destId="{92CBA8B8-B1E5-BA48-A8EC-61747802EE04}" srcOrd="0" destOrd="0" presId="urn:microsoft.com/office/officeart/2005/8/layout/cycle2"/>
    <dgm:cxn modelId="{18F6CF82-9149-BC42-999E-E2B8017A9E05}" type="presParOf" srcId="{140E9F4B-1179-B34C-9B18-CA57FD66049C}" destId="{AF260878-6FFD-4140-BB26-09111B6C6A42}" srcOrd="2" destOrd="0" presId="urn:microsoft.com/office/officeart/2005/8/layout/cycle2"/>
    <dgm:cxn modelId="{4892CB15-1C77-9446-8708-B9C469CB5AB9}" type="presParOf" srcId="{140E9F4B-1179-B34C-9B18-CA57FD66049C}" destId="{24441F9F-AFA8-1647-A05A-D243B78965C9}" srcOrd="3" destOrd="0" presId="urn:microsoft.com/office/officeart/2005/8/layout/cycle2"/>
    <dgm:cxn modelId="{DDA1677C-FBD8-0D4B-9BE7-6BABD33C9FDD}" type="presParOf" srcId="{24441F9F-AFA8-1647-A05A-D243B78965C9}" destId="{F1A24398-0B08-E54E-995A-B9745EF56F06}" srcOrd="0" destOrd="0" presId="urn:microsoft.com/office/officeart/2005/8/layout/cycle2"/>
    <dgm:cxn modelId="{68BB4359-E908-E340-B75F-6584EA01BC8F}" type="presParOf" srcId="{140E9F4B-1179-B34C-9B18-CA57FD66049C}" destId="{C3F834DD-9A5F-A345-A746-74A7FECEFF89}" srcOrd="4" destOrd="0" presId="urn:microsoft.com/office/officeart/2005/8/layout/cycle2"/>
    <dgm:cxn modelId="{F17A53F3-CBE9-D341-98AD-3FA92D1533AB}" type="presParOf" srcId="{140E9F4B-1179-B34C-9B18-CA57FD66049C}" destId="{63760049-9176-9E4A-977D-2BCA2A14792A}" srcOrd="5" destOrd="0" presId="urn:microsoft.com/office/officeart/2005/8/layout/cycle2"/>
    <dgm:cxn modelId="{0DBAE285-E0C4-304A-A9D1-E564BDAA9C47}" type="presParOf" srcId="{63760049-9176-9E4A-977D-2BCA2A14792A}" destId="{6A2BBC21-93C1-8C4D-96B7-790FF82D7ABC}"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789BC-76F5-A64A-9899-902B5FA0BAFE}">
      <dsp:nvSpPr>
        <dsp:cNvPr id="0" name=""/>
        <dsp:cNvSpPr/>
      </dsp:nvSpPr>
      <dsp:spPr>
        <a:xfrm>
          <a:off x="1315381" y="771"/>
          <a:ext cx="1450905" cy="1450905"/>
        </a:xfrm>
        <a:prstGeom prst="ellipse">
          <a:avLst/>
        </a:prstGeom>
        <a:solidFill>
          <a:srgbClr val="F8981D"/>
        </a:solidFill>
        <a:ln w="12700" cap="flat" cmpd="sng" algn="ctr">
          <a:solidFill>
            <a:srgbClr val="024B9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Proxima Nova" panose="02000506030000020004" pitchFamily="2" charset="0"/>
            </a:rPr>
            <a:t>Celebration</a:t>
          </a:r>
        </a:p>
      </dsp:txBody>
      <dsp:txXfrm>
        <a:off x="1527861" y="213251"/>
        <a:ext cx="1025945" cy="1025945"/>
      </dsp:txXfrm>
    </dsp:sp>
    <dsp:sp modelId="{E4A3216C-6AE0-874C-8E43-44737A704C20}">
      <dsp:nvSpPr>
        <dsp:cNvPr id="0" name=""/>
        <dsp:cNvSpPr/>
      </dsp:nvSpPr>
      <dsp:spPr>
        <a:xfrm rot="3600000">
          <a:off x="2387177" y="1415474"/>
          <a:ext cx="385908" cy="489680"/>
        </a:xfrm>
        <a:prstGeom prst="rightArrow">
          <a:avLst>
            <a:gd name="adj1" fmla="val 60000"/>
            <a:gd name="adj2" fmla="val 50000"/>
          </a:avLst>
        </a:prstGeom>
        <a:solidFill>
          <a:srgbClr val="F8981D"/>
        </a:solidFill>
        <a:ln>
          <a:solidFill>
            <a:srgbClr val="024B9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416120" y="1463279"/>
        <a:ext cx="270136" cy="293808"/>
      </dsp:txXfrm>
    </dsp:sp>
    <dsp:sp modelId="{AF260878-6FFD-4140-BB26-09111B6C6A42}">
      <dsp:nvSpPr>
        <dsp:cNvPr id="0" name=""/>
        <dsp:cNvSpPr/>
      </dsp:nvSpPr>
      <dsp:spPr>
        <a:xfrm>
          <a:off x="2404898" y="1887870"/>
          <a:ext cx="1450905" cy="1450905"/>
        </a:xfrm>
        <a:prstGeom prst="ellipse">
          <a:avLst/>
        </a:prstGeom>
        <a:solidFill>
          <a:srgbClr val="F9991C"/>
        </a:solidFill>
        <a:ln w="12700" cap="flat" cmpd="sng" algn="ctr">
          <a:solidFill>
            <a:srgbClr val="024B9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Proxima Nova" panose="02000506030000020004" pitchFamily="2" charset="0"/>
            </a:rPr>
            <a:t>Compassion</a:t>
          </a:r>
        </a:p>
      </dsp:txBody>
      <dsp:txXfrm>
        <a:off x="2617378" y="2100350"/>
        <a:ext cx="1025945" cy="1025945"/>
      </dsp:txXfrm>
    </dsp:sp>
    <dsp:sp modelId="{24441F9F-AFA8-1647-A05A-D243B78965C9}">
      <dsp:nvSpPr>
        <dsp:cNvPr id="0" name=""/>
        <dsp:cNvSpPr/>
      </dsp:nvSpPr>
      <dsp:spPr>
        <a:xfrm rot="10800000">
          <a:off x="1858801" y="2368482"/>
          <a:ext cx="385908" cy="489680"/>
        </a:xfrm>
        <a:prstGeom prst="rightArrow">
          <a:avLst>
            <a:gd name="adj1" fmla="val 60000"/>
            <a:gd name="adj2" fmla="val 50000"/>
          </a:avLst>
        </a:prstGeom>
        <a:solidFill>
          <a:srgbClr val="F9991C"/>
        </a:solidFill>
        <a:ln>
          <a:solidFill>
            <a:srgbClr val="024B9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974573" y="2466418"/>
        <a:ext cx="270136" cy="293808"/>
      </dsp:txXfrm>
    </dsp:sp>
    <dsp:sp modelId="{C3F834DD-9A5F-A345-A746-74A7FECEFF89}">
      <dsp:nvSpPr>
        <dsp:cNvPr id="0" name=""/>
        <dsp:cNvSpPr/>
      </dsp:nvSpPr>
      <dsp:spPr>
        <a:xfrm>
          <a:off x="225864" y="1887870"/>
          <a:ext cx="1450905" cy="1450905"/>
        </a:xfrm>
        <a:prstGeom prst="ellipse">
          <a:avLst/>
        </a:prstGeom>
        <a:solidFill>
          <a:srgbClr val="F9991C"/>
        </a:solidFill>
        <a:ln w="12700" cap="flat" cmpd="sng" algn="ctr">
          <a:solidFill>
            <a:srgbClr val="024B9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Proxima Nova" panose="02000506030000020004" pitchFamily="2" charset="0"/>
            </a:rPr>
            <a:t>Collaboration</a:t>
          </a:r>
        </a:p>
      </dsp:txBody>
      <dsp:txXfrm>
        <a:off x="438344" y="2100350"/>
        <a:ext cx="1025945" cy="1025945"/>
      </dsp:txXfrm>
    </dsp:sp>
    <dsp:sp modelId="{63760049-9176-9E4A-977D-2BCA2A14792A}">
      <dsp:nvSpPr>
        <dsp:cNvPr id="0" name=""/>
        <dsp:cNvSpPr/>
      </dsp:nvSpPr>
      <dsp:spPr>
        <a:xfrm rot="18000000">
          <a:off x="1297660" y="1434391"/>
          <a:ext cx="385908" cy="489680"/>
        </a:xfrm>
        <a:prstGeom prst="rightArrow">
          <a:avLst>
            <a:gd name="adj1" fmla="val 60000"/>
            <a:gd name="adj2" fmla="val 50000"/>
          </a:avLst>
        </a:prstGeom>
        <a:solidFill>
          <a:srgbClr val="F9991C"/>
        </a:solidFill>
        <a:ln>
          <a:solidFill>
            <a:srgbClr val="024B9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26603" y="1582458"/>
        <a:ext cx="270136" cy="29380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AA324D-2162-8E4E-A655-16BC9CC52EA2}"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04CFB0-B92B-884D-8816-77981249C26E}" type="slidenum">
              <a:rPr lang="en-US" smtClean="0"/>
              <a:t>‹#›</a:t>
            </a:fld>
            <a:endParaRPr lang="en-US"/>
          </a:p>
        </p:txBody>
      </p:sp>
    </p:spTree>
    <p:extLst>
      <p:ext uri="{BB962C8B-B14F-4D97-AF65-F5344CB8AC3E}">
        <p14:creationId xmlns:p14="http://schemas.microsoft.com/office/powerpoint/2010/main" val="3910139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*Slides 3-5 are meant for e-board members; these are additional resources to consider and evaluate before hosting a General/Interest.</a:t>
            </a:r>
          </a:p>
          <a:p>
            <a:r>
              <a:rPr lang="en-US"/>
              <a:t>*Agenda may be manipulated to add and/or delete certain topics. Before deleting, please read over the resources first.</a:t>
            </a:r>
          </a:p>
        </p:txBody>
      </p:sp>
      <p:sp>
        <p:nvSpPr>
          <p:cNvPr id="4" name="Slide Number Placeholder 3"/>
          <p:cNvSpPr>
            <a:spLocks noGrp="1"/>
          </p:cNvSpPr>
          <p:nvPr>
            <p:ph type="sldNum" sz="quarter" idx="5"/>
          </p:nvPr>
        </p:nvSpPr>
        <p:spPr/>
        <p:txBody>
          <a:bodyPr/>
          <a:lstStyle/>
          <a:p>
            <a:fld id="{A504CFB0-B92B-884D-8816-77981249C26E}" type="slidenum">
              <a:rPr lang="en-US" smtClean="0"/>
              <a:t>2</a:t>
            </a:fld>
            <a:endParaRPr lang="en-US"/>
          </a:p>
        </p:txBody>
      </p:sp>
    </p:spTree>
    <p:extLst>
      <p:ext uri="{BB962C8B-B14F-4D97-AF65-F5344CB8AC3E}">
        <p14:creationId xmlns:p14="http://schemas.microsoft.com/office/powerpoint/2010/main" val="424182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*Please click on “Letters of Encouragement Guidelines” to be directed to the resource material. It is recommended that this is displayed during the event for all attendees to view. For virtual cards, this can be shared via email or inspected by Pack members to ensure that these guidelines are met.</a:t>
            </a:r>
          </a:p>
          <a:p>
            <a:r>
              <a:rPr lang="en-US" b="0" dirty="0"/>
              <a:t>*Please click on “Amazon” to be directed to recommended orange envelopes for purchase.</a:t>
            </a:r>
          </a:p>
          <a:p>
            <a:r>
              <a:rPr lang="en-US" b="0" dirty="0"/>
              <a:t>*All physical cards may be mailed to </a:t>
            </a:r>
            <a:r>
              <a:rPr lang="en-US" sz="1200" b="1" kern="1200" dirty="0">
                <a:solidFill>
                  <a:schemeClr val="tx1"/>
                </a:solidFill>
                <a:latin typeface="+mn-lt"/>
                <a:ea typeface="+mn-ea"/>
                <a:cs typeface="+mn-cs"/>
              </a:rPr>
              <a:t>5555 W. 78th St., Suite E, Edina, MN 55439. </a:t>
            </a:r>
            <a:r>
              <a:rPr lang="en-US" sz="1200" b="0" kern="1200" dirty="0">
                <a:solidFill>
                  <a:schemeClr val="tx1"/>
                </a:solidFill>
                <a:latin typeface="+mn-lt"/>
                <a:ea typeface="+mn-ea"/>
                <a:cs typeface="+mn-cs"/>
              </a:rPr>
              <a:t>Please click on the “Donations For Cards page” to acquire the link to share with your networks.</a:t>
            </a:r>
          </a:p>
          <a:p>
            <a:r>
              <a:rPr lang="en-US" sz="1200" b="0" kern="1200" dirty="0">
                <a:solidFill>
                  <a:schemeClr val="tx1"/>
                </a:solidFill>
                <a:latin typeface="+mn-lt"/>
                <a:ea typeface="+mn-ea"/>
                <a:cs typeface="+mn-cs"/>
              </a:rPr>
              <a:t>*Please click on “photo” to display a virtual photo for the Orange Envelope challenge to be used on a fundraising page or Venmo.</a:t>
            </a:r>
          </a:p>
        </p:txBody>
      </p:sp>
      <p:sp>
        <p:nvSpPr>
          <p:cNvPr id="4" name="Slide Number Placeholder 3"/>
          <p:cNvSpPr>
            <a:spLocks noGrp="1"/>
          </p:cNvSpPr>
          <p:nvPr>
            <p:ph type="sldNum" sz="quarter" idx="5"/>
          </p:nvPr>
        </p:nvSpPr>
        <p:spPr/>
        <p:txBody>
          <a:bodyPr/>
          <a:lstStyle/>
          <a:p>
            <a:fld id="{A504CFB0-B92B-884D-8816-77981249C26E}" type="slidenum">
              <a:rPr lang="en-US" smtClean="0"/>
              <a:t>11</a:t>
            </a:fld>
            <a:endParaRPr lang="en-US"/>
          </a:p>
        </p:txBody>
      </p:sp>
    </p:spTree>
    <p:extLst>
      <p:ext uri="{BB962C8B-B14F-4D97-AF65-F5344CB8AC3E}">
        <p14:creationId xmlns:p14="http://schemas.microsoft.com/office/powerpoint/2010/main" val="196286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*For more examples, please review pun encouragement cards (Copy and paste link to browser.). https://</a:t>
            </a:r>
            <a:r>
              <a:rPr lang="en-US" sz="1200" b="0" kern="1200" dirty="0" err="1">
                <a:solidFill>
                  <a:schemeClr val="tx1"/>
                </a:solidFill>
                <a:latin typeface="+mn-lt"/>
                <a:ea typeface="+mn-ea"/>
                <a:cs typeface="+mn-cs"/>
              </a:rPr>
              <a:t>www.google.com</a:t>
            </a:r>
            <a:r>
              <a:rPr lang="en-US" sz="1200" b="0" kern="1200" dirty="0">
                <a:solidFill>
                  <a:schemeClr val="tx1"/>
                </a:solidFill>
                <a:latin typeface="+mn-lt"/>
                <a:ea typeface="+mn-ea"/>
                <a:cs typeface="+mn-cs"/>
              </a:rPr>
              <a:t>/</a:t>
            </a:r>
            <a:r>
              <a:rPr lang="en-US" sz="1200" b="0" kern="1200" dirty="0" err="1">
                <a:solidFill>
                  <a:schemeClr val="tx1"/>
                </a:solidFill>
                <a:latin typeface="+mn-lt"/>
                <a:ea typeface="+mn-ea"/>
                <a:cs typeface="+mn-cs"/>
              </a:rPr>
              <a:t>search?sca_esv</a:t>
            </a:r>
            <a:r>
              <a:rPr lang="en-US" sz="1200" b="0" kern="1200" dirty="0">
                <a:solidFill>
                  <a:schemeClr val="tx1"/>
                </a:solidFill>
                <a:latin typeface="+mn-lt"/>
                <a:ea typeface="+mn-ea"/>
                <a:cs typeface="+mn-cs"/>
              </a:rPr>
              <a:t>=574911510&amp;rlz=1C1GCEA_enUS1070US1070&amp;sxsrf=AM9HkKm75dQjBPtKPnMpX9NB11_0PTaXyA:1697739962696&amp;q=</a:t>
            </a:r>
            <a:r>
              <a:rPr lang="en-US" sz="1200" b="0" kern="1200" dirty="0" err="1">
                <a:solidFill>
                  <a:schemeClr val="tx1"/>
                </a:solidFill>
                <a:latin typeface="+mn-lt"/>
                <a:ea typeface="+mn-ea"/>
                <a:cs typeface="+mn-cs"/>
              </a:rPr>
              <a:t>pun+encouragement+cards&amp;tbm</a:t>
            </a:r>
            <a:r>
              <a:rPr lang="en-US" sz="1200" b="0" kern="1200" dirty="0">
                <a:solidFill>
                  <a:schemeClr val="tx1"/>
                </a:solidFill>
                <a:latin typeface="+mn-lt"/>
                <a:ea typeface="+mn-ea"/>
                <a:cs typeface="+mn-cs"/>
              </a:rPr>
              <a:t>=</a:t>
            </a:r>
            <a:r>
              <a:rPr lang="en-US" sz="1200" b="0" kern="1200" dirty="0" err="1">
                <a:solidFill>
                  <a:schemeClr val="tx1"/>
                </a:solidFill>
                <a:latin typeface="+mn-lt"/>
                <a:ea typeface="+mn-ea"/>
                <a:cs typeface="+mn-cs"/>
              </a:rPr>
              <a:t>isch&amp;source</a:t>
            </a:r>
            <a:r>
              <a:rPr lang="en-US" sz="1200" b="0" kern="1200" dirty="0">
                <a:solidFill>
                  <a:schemeClr val="tx1"/>
                </a:solidFill>
                <a:latin typeface="+mn-lt"/>
                <a:ea typeface="+mn-ea"/>
                <a:cs typeface="+mn-cs"/>
              </a:rPr>
              <a:t>=</a:t>
            </a:r>
            <a:r>
              <a:rPr lang="en-US" sz="1200" b="0" kern="1200" dirty="0" err="1">
                <a:solidFill>
                  <a:schemeClr val="tx1"/>
                </a:solidFill>
                <a:latin typeface="+mn-lt"/>
                <a:ea typeface="+mn-ea"/>
                <a:cs typeface="+mn-cs"/>
              </a:rPr>
              <a:t>lnms&amp;sa</a:t>
            </a:r>
            <a:r>
              <a:rPr lang="en-US" sz="1200" b="0" kern="1200" dirty="0">
                <a:solidFill>
                  <a:schemeClr val="tx1"/>
                </a:solidFill>
                <a:latin typeface="+mn-lt"/>
                <a:ea typeface="+mn-ea"/>
                <a:cs typeface="+mn-cs"/>
              </a:rPr>
              <a:t>=</a:t>
            </a:r>
            <a:r>
              <a:rPr lang="en-US" sz="1200" b="0" kern="1200" dirty="0" err="1">
                <a:solidFill>
                  <a:schemeClr val="tx1"/>
                </a:solidFill>
                <a:latin typeface="+mn-lt"/>
                <a:ea typeface="+mn-ea"/>
                <a:cs typeface="+mn-cs"/>
              </a:rPr>
              <a:t>X&amp;ved</a:t>
            </a:r>
            <a:r>
              <a:rPr lang="en-US" sz="1200" b="0" kern="1200" dirty="0">
                <a:solidFill>
                  <a:schemeClr val="tx1"/>
                </a:solidFill>
                <a:latin typeface="+mn-lt"/>
                <a:ea typeface="+mn-ea"/>
                <a:cs typeface="+mn-cs"/>
              </a:rPr>
              <a:t>=2ahUKEwivyZab3oKCAxXyrokEHeMyB4AQ0pQJegQIDRAB&amp;biw=1280&amp;bih=563&amp;dpr=1.5</a:t>
            </a: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A504CFB0-B92B-884D-8816-77981249C26E}" type="slidenum">
              <a:rPr lang="en-US" smtClean="0"/>
              <a:t>12</a:t>
            </a:fld>
            <a:endParaRPr lang="en-US"/>
          </a:p>
        </p:txBody>
      </p:sp>
    </p:spTree>
    <p:extLst>
      <p:ext uri="{BB962C8B-B14F-4D97-AF65-F5344CB8AC3E}">
        <p14:creationId xmlns:p14="http://schemas.microsoft.com/office/powerpoint/2010/main" val="3855295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dirty="0"/>
              <a:t>Interact with the “All-Star Kids” title, which will direct you to the website.</a:t>
            </a:r>
          </a:p>
          <a:p>
            <a:pPr marL="228600" indent="-228600">
              <a:buAutoNum type="arabicPeriod"/>
            </a:pPr>
            <a:r>
              <a:rPr lang="en-US" b="0" dirty="0"/>
              <a:t>Look through the website with your Pack. Choose an All-Star with your Pack and read their story.</a:t>
            </a:r>
          </a:p>
          <a:p>
            <a:pPr marL="228600" indent="-228600">
              <a:buAutoNum type="arabicPeriod"/>
            </a:pPr>
            <a:r>
              <a:rPr lang="en-US" b="0" dirty="0"/>
              <a:t>Dedicate your fundraising efforts in honor of your chosen All-Star. Learn their story and share their story with donors, relaying the impact that pediatric cancer has on the child and the family, as well as the PSF impact for the family (where the dollars are going to and supporting).</a:t>
            </a:r>
          </a:p>
        </p:txBody>
      </p:sp>
      <p:sp>
        <p:nvSpPr>
          <p:cNvPr id="4" name="Slide Number Placeholder 3"/>
          <p:cNvSpPr>
            <a:spLocks noGrp="1"/>
          </p:cNvSpPr>
          <p:nvPr>
            <p:ph type="sldNum" sz="quarter" idx="5"/>
          </p:nvPr>
        </p:nvSpPr>
        <p:spPr/>
        <p:txBody>
          <a:bodyPr/>
          <a:lstStyle/>
          <a:p>
            <a:fld id="{A504CFB0-B92B-884D-8816-77981249C26E}" type="slidenum">
              <a:rPr lang="en-US" smtClean="0"/>
              <a:t>13</a:t>
            </a:fld>
            <a:endParaRPr lang="en-US"/>
          </a:p>
        </p:txBody>
      </p:sp>
    </p:spTree>
    <p:extLst>
      <p:ext uri="{BB962C8B-B14F-4D97-AF65-F5344CB8AC3E}">
        <p14:creationId xmlns:p14="http://schemas.microsoft.com/office/powerpoint/2010/main" val="2861361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4CFB0-B92B-884D-8816-77981249C26E}" type="slidenum">
              <a:rPr lang="en-US" smtClean="0"/>
              <a:t>14</a:t>
            </a:fld>
            <a:endParaRPr lang="en-US"/>
          </a:p>
        </p:txBody>
      </p:sp>
    </p:spTree>
    <p:extLst>
      <p:ext uri="{BB962C8B-B14F-4D97-AF65-F5344CB8AC3E}">
        <p14:creationId xmlns:p14="http://schemas.microsoft.com/office/powerpoint/2010/main" val="2788136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”Orange Envelope Challenge,” as it will bring you to an informative page regarding fundraising information, allocation, and steps to sign-up, as well as take action.</a:t>
            </a:r>
          </a:p>
          <a:p>
            <a:endParaRPr lang="en-US" dirty="0"/>
          </a:p>
          <a:p>
            <a:r>
              <a:rPr lang="en-US" dirty="0"/>
              <a:t>Quick Overview of How to Sign-Up:</a:t>
            </a:r>
          </a:p>
          <a:p>
            <a:pPr marL="228600" indent="-228600">
              <a:buAutoNum type="arabicPeriod"/>
            </a:pPr>
            <a:r>
              <a:rPr lang="en-US" dirty="0"/>
              <a:t>Scan QR Code.</a:t>
            </a:r>
          </a:p>
          <a:p>
            <a:pPr marL="228600" indent="-228600">
              <a:buAutoNum type="arabicPeriod"/>
            </a:pPr>
            <a:r>
              <a:rPr lang="en-US" dirty="0"/>
              <a:t>Insert Pack name, followed by ‘Spring 2024’ to denote the time/year of Pack activity.</a:t>
            </a:r>
          </a:p>
          <a:p>
            <a:pPr marL="0" indent="0">
              <a:buNone/>
            </a:pPr>
            <a:r>
              <a:rPr lang="en-US" dirty="0"/>
              <a:t>     Ex. If I was Albany College of Pharmacy and Health </a:t>
            </a:r>
            <a:r>
              <a:rPr lang="en-US" dirty="0" err="1"/>
              <a:t>Sciences’s</a:t>
            </a:r>
            <a:r>
              <a:rPr lang="en-US" dirty="0"/>
              <a:t> Pack (ACPHS), I would display “ACPHS PS Pack Spring 2024.”</a:t>
            </a:r>
          </a:p>
          <a:p>
            <a:pPr marL="0" indent="0">
              <a:buNone/>
            </a:pPr>
            <a:r>
              <a:rPr lang="en-US" dirty="0"/>
              <a:t>3. Once you have created your team fundraiser, an email will be sent to you. Ensure that you ‘flag’ or ‘star’ this email, so you can easily refer to it at any point, especially to check team progression. Once you scroll to the bottom, there will be a unique link for your team to allow new members to sign-up. Share this link with your fellow Pack members for them to join under your Pack.</a:t>
            </a:r>
          </a:p>
        </p:txBody>
      </p:sp>
      <p:sp>
        <p:nvSpPr>
          <p:cNvPr id="4" name="Slide Number Placeholder 3"/>
          <p:cNvSpPr>
            <a:spLocks noGrp="1"/>
          </p:cNvSpPr>
          <p:nvPr>
            <p:ph type="sldNum" sz="quarter" idx="5"/>
          </p:nvPr>
        </p:nvSpPr>
        <p:spPr/>
        <p:txBody>
          <a:bodyPr/>
          <a:lstStyle/>
          <a:p>
            <a:fld id="{A504CFB0-B92B-884D-8816-77981249C26E}" type="slidenum">
              <a:rPr lang="en-US" smtClean="0"/>
              <a:t>3</a:t>
            </a:fld>
            <a:endParaRPr lang="en-US"/>
          </a:p>
        </p:txBody>
      </p:sp>
    </p:spTree>
    <p:extLst>
      <p:ext uri="{BB962C8B-B14F-4D97-AF65-F5344CB8AC3E}">
        <p14:creationId xmlns:p14="http://schemas.microsoft.com/office/powerpoint/2010/main" val="1395999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links and sign-ups will be sent via email. The first two meetings include a Zoom link within February.</a:t>
            </a:r>
          </a:p>
          <a:p>
            <a:r>
              <a:rPr lang="en-US" dirty="0"/>
              <a:t>*</a:t>
            </a:r>
            <a:r>
              <a:rPr lang="en-US" b="1" dirty="0"/>
              <a:t>These Pack Pulse meetings allow us to commit to our values as a foundation</a:t>
            </a:r>
            <a:r>
              <a:rPr lang="en-US" dirty="0"/>
              <a:t>: be compassionate with one another, solidifying our close-knit community; collaborate with each other across different campuses and learn from one another; and celebrate each other’s successes. </a:t>
            </a:r>
            <a:r>
              <a:rPr lang="en-US" b="1" dirty="0"/>
              <a:t>Each of you have a duty to uphold these values, hence the required attendance for at least one Pack Pulse meeting each month.</a:t>
            </a:r>
          </a:p>
        </p:txBody>
      </p:sp>
      <p:sp>
        <p:nvSpPr>
          <p:cNvPr id="4" name="Slide Number Placeholder 3"/>
          <p:cNvSpPr>
            <a:spLocks noGrp="1"/>
          </p:cNvSpPr>
          <p:nvPr>
            <p:ph type="sldNum" sz="quarter" idx="5"/>
          </p:nvPr>
        </p:nvSpPr>
        <p:spPr/>
        <p:txBody>
          <a:bodyPr/>
          <a:lstStyle/>
          <a:p>
            <a:fld id="{A504CFB0-B92B-884D-8816-77981249C26E}" type="slidenum">
              <a:rPr lang="en-US" smtClean="0"/>
              <a:t>4</a:t>
            </a:fld>
            <a:endParaRPr lang="en-US"/>
          </a:p>
        </p:txBody>
      </p:sp>
    </p:spTree>
    <p:extLst>
      <p:ext uri="{BB962C8B-B14F-4D97-AF65-F5344CB8AC3E}">
        <p14:creationId xmlns:p14="http://schemas.microsoft.com/office/powerpoint/2010/main" val="29813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slide 13 for more information. Slide 13 can be a potential slide within an Interest/General Meeting to engage the audience in selecting a specific  All-Star story together.</a:t>
            </a:r>
          </a:p>
        </p:txBody>
      </p:sp>
      <p:sp>
        <p:nvSpPr>
          <p:cNvPr id="4" name="Slide Number Placeholder 3"/>
          <p:cNvSpPr>
            <a:spLocks noGrp="1"/>
          </p:cNvSpPr>
          <p:nvPr>
            <p:ph type="sldNum" sz="quarter" idx="5"/>
          </p:nvPr>
        </p:nvSpPr>
        <p:spPr/>
        <p:txBody>
          <a:bodyPr/>
          <a:lstStyle/>
          <a:p>
            <a:fld id="{A504CFB0-B92B-884D-8816-77981249C26E}" type="slidenum">
              <a:rPr lang="en-US" smtClean="0"/>
              <a:t>5</a:t>
            </a:fld>
            <a:endParaRPr lang="en-US"/>
          </a:p>
        </p:txBody>
      </p:sp>
    </p:spTree>
    <p:extLst>
      <p:ext uri="{BB962C8B-B14F-4D97-AF65-F5344CB8AC3E}">
        <p14:creationId xmlns:p14="http://schemas.microsoft.com/office/powerpoint/2010/main" val="180673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offers a great way for attendees to familiarize themselves with the website and interact with it. Further, it allows them to test their knowledge about the PSF and learn new things! It is always exciting to provide a prize to attendees for their participation. Examples are listed but are not limited. Feel free to manipulate the slide to your liking, depending on the group size.</a:t>
            </a:r>
          </a:p>
          <a:p>
            <a:r>
              <a:rPr lang="en-US" dirty="0"/>
              <a:t>*Please click on the “Pinky Swear Foundation (PSF) website” to be directed to the website.</a:t>
            </a:r>
          </a:p>
        </p:txBody>
      </p:sp>
      <p:sp>
        <p:nvSpPr>
          <p:cNvPr id="4" name="Slide Number Placeholder 3"/>
          <p:cNvSpPr>
            <a:spLocks noGrp="1"/>
          </p:cNvSpPr>
          <p:nvPr>
            <p:ph type="sldNum" sz="quarter" idx="5"/>
          </p:nvPr>
        </p:nvSpPr>
        <p:spPr/>
        <p:txBody>
          <a:bodyPr/>
          <a:lstStyle/>
          <a:p>
            <a:fld id="{A504CFB0-B92B-884D-8816-77981249C26E}" type="slidenum">
              <a:rPr lang="en-US" smtClean="0"/>
              <a:t>6</a:t>
            </a:fld>
            <a:endParaRPr lang="en-US"/>
          </a:p>
        </p:txBody>
      </p:sp>
    </p:spTree>
    <p:extLst>
      <p:ext uri="{BB962C8B-B14F-4D97-AF65-F5344CB8AC3E}">
        <p14:creationId xmlns:p14="http://schemas.microsoft.com/office/powerpoint/2010/main" val="12439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your campus are the difference for All-Stars and their families. It is with your campus community and network that will enable the Foundation to say “yes” to every family impacted by pediatric cancer and in need of financial and emotional assistance by sharing the Pack program and guiding fundraising efforts.</a:t>
            </a:r>
          </a:p>
          <a:p>
            <a:endParaRPr lang="en-US" dirty="0"/>
          </a:p>
          <a:p>
            <a:r>
              <a:rPr lang="en-US" b="0" u="sng" dirty="0"/>
              <a:t>Share the Values of the Foundation</a:t>
            </a:r>
            <a:r>
              <a:rPr lang="en-US" b="0" u="none" dirty="0"/>
              <a:t>:</a:t>
            </a:r>
          </a:p>
          <a:p>
            <a:pPr marL="171450" indent="-171450">
              <a:buFont typeface="Arial" panose="020B0604020202020204" pitchFamily="34" charset="0"/>
              <a:buChar char="•"/>
            </a:pPr>
            <a:r>
              <a:rPr lang="en-US" b="1" u="none" dirty="0"/>
              <a:t>Compassion</a:t>
            </a:r>
            <a:r>
              <a:rPr lang="en-US" b="0" u="none" dirty="0"/>
              <a:t>: Share our All-Star and their family’s stories with empathy and sincerity. Be kind and patient with your fellow Pinky Swear Pack members. Remember the Pack mission: helping kids with cancer and their families.</a:t>
            </a:r>
          </a:p>
          <a:p>
            <a:pPr marL="171450" indent="-171450">
              <a:buFont typeface="Arial" panose="020B0604020202020204" pitchFamily="34" charset="0"/>
              <a:buChar char="•"/>
            </a:pPr>
            <a:r>
              <a:rPr lang="en-US" b="1" u="none" dirty="0"/>
              <a:t>Collaboration</a:t>
            </a:r>
            <a:r>
              <a:rPr lang="en-US" b="0" u="none" dirty="0"/>
              <a:t>: The Pinky Swear community grows evermore when you and your members work together. Furthermore, the Pinky Swear community grows larger by collaborating with your campus community, including different clubs, professional organizations, departments, alumni, etc. Use your networks to share the Pinky Swear Pack mission and for the Foundation to support All-Star families’ </a:t>
            </a:r>
            <a:r>
              <a:rPr lang="en-US" altLang="en-US" dirty="0">
                <a:cs typeface="Calibri" panose="020F0502020204030204" pitchFamily="34" charset="0"/>
              </a:rPr>
              <a:t>immediate needs, facilitate family fun experiences, and alleviate financial obligations of rent, mortgages, car payments, utility bills, groceries, gas, etc.</a:t>
            </a:r>
          </a:p>
          <a:p>
            <a:pPr marL="171450" indent="-171450">
              <a:buFont typeface="Arial" panose="020B0604020202020204" pitchFamily="34" charset="0"/>
              <a:buChar char="•"/>
            </a:pPr>
            <a:r>
              <a:rPr lang="en-US" b="1" u="none" dirty="0">
                <a:cs typeface="Calibri" panose="020F0502020204030204" pitchFamily="34" charset="0"/>
              </a:rPr>
              <a:t>Celebration</a:t>
            </a:r>
            <a:r>
              <a:rPr lang="en-US" b="0" u="none" dirty="0">
                <a:cs typeface="Calibri" panose="020F0502020204030204" pitchFamily="34" charset="0"/>
              </a:rPr>
              <a:t>: Celebrate success of all sizes within the Pinkly Swear community. You are the leaders in making strides toward pediatric cancer awareness and supporting All-Stars and their families. Your pinky promise means the world to us. We celebrate your campus everyday, and you should celebrate and honor each milestone that your campus makes for kids with cancer and their families.</a:t>
            </a:r>
            <a:endParaRPr lang="en-US" b="1" u="none" dirty="0"/>
          </a:p>
        </p:txBody>
      </p:sp>
      <p:sp>
        <p:nvSpPr>
          <p:cNvPr id="4" name="Slide Number Placeholder 3"/>
          <p:cNvSpPr>
            <a:spLocks noGrp="1"/>
          </p:cNvSpPr>
          <p:nvPr>
            <p:ph type="sldNum" sz="quarter" idx="5"/>
          </p:nvPr>
        </p:nvSpPr>
        <p:spPr/>
        <p:txBody>
          <a:bodyPr/>
          <a:lstStyle/>
          <a:p>
            <a:fld id="{A504CFB0-B92B-884D-8816-77981249C26E}" type="slidenum">
              <a:rPr lang="en-US" smtClean="0"/>
              <a:t>7</a:t>
            </a:fld>
            <a:endParaRPr lang="en-US"/>
          </a:p>
        </p:txBody>
      </p:sp>
    </p:spTree>
    <p:extLst>
      <p:ext uri="{BB962C8B-B14F-4D97-AF65-F5344CB8AC3E}">
        <p14:creationId xmlns:p14="http://schemas.microsoft.com/office/powerpoint/2010/main" val="795238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share Eli’s story with </a:t>
            </a:r>
            <a:r>
              <a:rPr lang="en-US" b="1" dirty="0"/>
              <a:t>compassion</a:t>
            </a:r>
            <a:r>
              <a:rPr lang="en-US" dirty="0"/>
              <a:t>. Please do not forget to mention that </a:t>
            </a:r>
            <a:r>
              <a:rPr lang="en-US" b="1" dirty="0"/>
              <a:t>Eli’s last infusion was February 1</a:t>
            </a:r>
            <a:r>
              <a:rPr lang="en-US" b="1" baseline="30000" dirty="0"/>
              <a:t>st</a:t>
            </a:r>
            <a:r>
              <a:rPr lang="en-US" dirty="0"/>
              <a:t>. Please </a:t>
            </a:r>
            <a:r>
              <a:rPr lang="en-US" b="1" dirty="0"/>
              <a:t>celebrate</a:t>
            </a:r>
            <a:r>
              <a:rPr lang="en-US" dirty="0"/>
              <a:t> the journey that both himself and his family have overcome. </a:t>
            </a:r>
            <a:r>
              <a:rPr lang="en-US" b="1" dirty="0"/>
              <a:t>To better days for Eli and his family….</a:t>
            </a:r>
          </a:p>
          <a:p>
            <a:r>
              <a:rPr lang="en-US" b="0" dirty="0"/>
              <a:t>*Please click on “All-Star Spotlight: February” to be directed to Eli’s story.</a:t>
            </a:r>
            <a:endParaRPr lang="en-US" b="1" dirty="0"/>
          </a:p>
        </p:txBody>
      </p:sp>
      <p:sp>
        <p:nvSpPr>
          <p:cNvPr id="4" name="Slide Number Placeholder 3"/>
          <p:cNvSpPr>
            <a:spLocks noGrp="1"/>
          </p:cNvSpPr>
          <p:nvPr>
            <p:ph type="sldNum" sz="quarter" idx="5"/>
          </p:nvPr>
        </p:nvSpPr>
        <p:spPr/>
        <p:txBody>
          <a:bodyPr/>
          <a:lstStyle/>
          <a:p>
            <a:fld id="{A504CFB0-B92B-884D-8816-77981249C26E}" type="slidenum">
              <a:rPr lang="en-US" smtClean="0"/>
              <a:t>8</a:t>
            </a:fld>
            <a:endParaRPr lang="en-US"/>
          </a:p>
        </p:txBody>
      </p:sp>
    </p:spTree>
    <p:extLst>
      <p:ext uri="{BB962C8B-B14F-4D97-AF65-F5344CB8AC3E}">
        <p14:creationId xmlns:p14="http://schemas.microsoft.com/office/powerpoint/2010/main" val="3527760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latin typeface="Proxima Nova" panose="02000506030000020004" pitchFamily="2" charset="0"/>
              </a:rPr>
              <a:t>Please share Eli’s story with </a:t>
            </a:r>
            <a:r>
              <a:rPr lang="en-US" b="1" u="none" dirty="0">
                <a:latin typeface="Proxima Nova" panose="02000506030000020004" pitchFamily="2" charset="0"/>
              </a:rPr>
              <a:t>compassion</a:t>
            </a:r>
            <a:r>
              <a:rPr lang="en-US" b="0" u="none" dirty="0">
                <a:latin typeface="Proxima Nova" panose="02000506030000020004" pitchFamily="2" charset="0"/>
              </a:rPr>
              <a:t>. Your Pack has the ability to fundraise for All-Stars like Eli through various initiatives, including the</a:t>
            </a:r>
            <a:r>
              <a:rPr lang="en-US" b="1" u="none" dirty="0">
                <a:latin typeface="Proxima Nova" panose="02000506030000020004" pitchFamily="2" charset="0"/>
              </a:rPr>
              <a:t> Orange Envelope challenge</a:t>
            </a:r>
            <a:r>
              <a:rPr lang="en-US" b="0" u="none" dirty="0">
                <a:latin typeface="Proxima Nova" panose="02000506030000020004" pitchFamily="2" charset="0"/>
              </a:rPr>
              <a:t>, and make a Pinky Swear impact for these families. Eli’s story is one of the many stories that indicate that pediatric cancer impacts the entire family.</a:t>
            </a:r>
          </a:p>
        </p:txBody>
      </p:sp>
      <p:sp>
        <p:nvSpPr>
          <p:cNvPr id="4" name="Slide Number Placeholder 3"/>
          <p:cNvSpPr>
            <a:spLocks noGrp="1"/>
          </p:cNvSpPr>
          <p:nvPr>
            <p:ph type="sldNum" sz="quarter" idx="5"/>
          </p:nvPr>
        </p:nvSpPr>
        <p:spPr/>
        <p:txBody>
          <a:bodyPr/>
          <a:lstStyle/>
          <a:p>
            <a:fld id="{A504CFB0-B92B-884D-8816-77981249C26E}" type="slidenum">
              <a:rPr lang="en-US" smtClean="0"/>
              <a:t>9</a:t>
            </a:fld>
            <a:endParaRPr lang="en-US"/>
          </a:p>
        </p:txBody>
      </p:sp>
    </p:spTree>
    <p:extLst>
      <p:ext uri="{BB962C8B-B14F-4D97-AF65-F5344CB8AC3E}">
        <p14:creationId xmlns:p14="http://schemas.microsoft.com/office/powerpoint/2010/main" val="2049700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*Please click on the “Orange Envelope Fundraiser” to engage with a link that provides further information about the Orange Envelope challenge (Included on the Pack Headquarters website and January’s President Meeting).</a:t>
            </a:r>
          </a:p>
          <a:p>
            <a:endParaRPr lang="en-US" b="0" dirty="0"/>
          </a:p>
          <a:p>
            <a:r>
              <a:rPr lang="en-US" b="0" dirty="0"/>
              <a:t>Quick Overview of the Orange Envelope Challenge:</a:t>
            </a:r>
          </a:p>
          <a:p>
            <a:r>
              <a:rPr lang="en-US" b="0" dirty="0"/>
              <a:t>The PSF provides families and their All-Star who are newly diagnosed with an Orange Envelope, filled with $200.00 gift card, heartfelt letters of encouragement, and a warm welcome to the Pinky Swear community. The Foundation has the opportunity to say “yes” to every family who requests an Orange Envelope by your Pack facilitating a </a:t>
            </a:r>
            <a:r>
              <a:rPr lang="en-US" b="1" dirty="0"/>
              <a:t>$250.00 fundraiser </a:t>
            </a:r>
            <a:r>
              <a:rPr lang="en-US" b="0" dirty="0"/>
              <a:t>(Duration: February – March 2024). Together, we can honor Mitch’s legacy of helping kids with cancer and their families, along with writing his words of honor: “Love Mitch. XOXOXO.”</a:t>
            </a:r>
          </a:p>
          <a:p>
            <a:endParaRPr lang="en-US" b="0" dirty="0"/>
          </a:p>
          <a:p>
            <a:r>
              <a:rPr lang="en-US" b="0" dirty="0"/>
              <a:t>*You can fulfill more than one of these ideas – this will enable your Pack fundraiser to grow evermore on campus. Ensure that all your Pack members share the team fundraiser with their friends/family/professors/administration. You are a representative of your club, so share the message and advocate for financial and emotional support for families impacted by pediatric cancer. It all starts with sharing with one another. If you are involved in other clubs/professional organization, think about ways in which they can help facilitate the Pack and vice-versa, along with sharing with other members within different clubs/professional organizations.</a:t>
            </a:r>
          </a:p>
          <a:p>
            <a:endParaRPr lang="en-US" b="0" dirty="0"/>
          </a:p>
        </p:txBody>
      </p:sp>
      <p:sp>
        <p:nvSpPr>
          <p:cNvPr id="4" name="Slide Number Placeholder 3"/>
          <p:cNvSpPr>
            <a:spLocks noGrp="1"/>
          </p:cNvSpPr>
          <p:nvPr>
            <p:ph type="sldNum" sz="quarter" idx="5"/>
          </p:nvPr>
        </p:nvSpPr>
        <p:spPr/>
        <p:txBody>
          <a:bodyPr/>
          <a:lstStyle/>
          <a:p>
            <a:fld id="{A504CFB0-B92B-884D-8816-77981249C26E}" type="slidenum">
              <a:rPr lang="en-US" smtClean="0"/>
              <a:t>10</a:t>
            </a:fld>
            <a:endParaRPr lang="en-US"/>
          </a:p>
        </p:txBody>
      </p:sp>
    </p:spTree>
    <p:extLst>
      <p:ext uri="{BB962C8B-B14F-4D97-AF65-F5344CB8AC3E}">
        <p14:creationId xmlns:p14="http://schemas.microsoft.com/office/powerpoint/2010/main" val="239215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B654AC-A209-72B2-6BD4-3114FE785E64}"/>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2" name="Title 1">
            <a:extLst>
              <a:ext uri="{FF2B5EF4-FFF2-40B4-BE49-F238E27FC236}">
                <a16:creationId xmlns:a16="http://schemas.microsoft.com/office/drawing/2014/main" id="{4DF02757-3BA4-6542-8484-2B64828FACD5}"/>
              </a:ext>
            </a:extLst>
          </p:cNvPr>
          <p:cNvSpPr>
            <a:spLocks noGrp="1"/>
          </p:cNvSpPr>
          <p:nvPr>
            <p:ph type="ctrTitle"/>
          </p:nvPr>
        </p:nvSpPr>
        <p:spPr>
          <a:xfrm>
            <a:off x="838200" y="2881071"/>
            <a:ext cx="9144000" cy="2387600"/>
          </a:xfrm>
        </p:spPr>
        <p:txBody>
          <a:bodyPr anchor="b"/>
          <a:lstStyle>
            <a:lvl1pPr algn="l">
              <a:defRPr sz="6000" b="1" i="0">
                <a:solidFill>
                  <a:schemeClr val="bg1"/>
                </a:solidFill>
                <a:latin typeface="Proxima Nova Black" panose="0200050603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91CF5538-2ACB-FC4C-87F7-D4E0FE3DBCED}"/>
              </a:ext>
            </a:extLst>
          </p:cNvPr>
          <p:cNvSpPr>
            <a:spLocks noGrp="1"/>
          </p:cNvSpPr>
          <p:nvPr>
            <p:ph type="subTitle" idx="1"/>
          </p:nvPr>
        </p:nvSpPr>
        <p:spPr>
          <a:xfrm>
            <a:off x="838200" y="5360746"/>
            <a:ext cx="9144000" cy="562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B0DAE5E-BF66-A74B-923A-812362546628}"/>
              </a:ext>
            </a:extLst>
          </p:cNvPr>
          <p:cNvSpPr>
            <a:spLocks noGrp="1"/>
          </p:cNvSpPr>
          <p:nvPr>
            <p:ph type="ftr" sz="quarter" idx="11"/>
          </p:nvPr>
        </p:nvSpPr>
        <p:spPr/>
        <p:txBody>
          <a:bodyPr/>
          <a:lstStyle>
            <a:lvl1pPr>
              <a:defRPr b="0" i="0">
                <a:solidFill>
                  <a:schemeClr val="bg1"/>
                </a:solidFill>
                <a:latin typeface="Proxima Nova" panose="02000506030000020004" pitchFamily="2" charset="0"/>
              </a:defRPr>
            </a:lvl1pPr>
          </a:lstStyle>
          <a:p>
            <a:r>
              <a:rPr lang="en-US" err="1"/>
              <a:t>pinkyswear.org</a:t>
            </a:r>
            <a:endParaRPr lang="en-US"/>
          </a:p>
        </p:txBody>
      </p:sp>
    </p:spTree>
    <p:extLst>
      <p:ext uri="{BB962C8B-B14F-4D97-AF65-F5344CB8AC3E}">
        <p14:creationId xmlns:p14="http://schemas.microsoft.com/office/powerpoint/2010/main" val="266280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F7F2-8121-6A4E-B9CB-C409EF9BF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CBF957-B4E2-F344-8478-56E2D5628022}"/>
              </a:ext>
            </a:extLst>
          </p:cNvPr>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Picture Here)</a:t>
            </a:r>
          </a:p>
        </p:txBody>
      </p:sp>
      <p:sp>
        <p:nvSpPr>
          <p:cNvPr id="4" name="Text Placeholder 3">
            <a:extLst>
              <a:ext uri="{FF2B5EF4-FFF2-40B4-BE49-F238E27FC236}">
                <a16:creationId xmlns:a16="http://schemas.microsoft.com/office/drawing/2014/main" id="{6BEE0DC9-2CE5-7F4D-BA48-D832BC1F2EBD}"/>
              </a:ext>
            </a:extLst>
          </p:cNvPr>
          <p:cNvSpPr>
            <a:spLocks noGrp="1"/>
          </p:cNvSpPr>
          <p:nvPr>
            <p:ph type="body" sz="half" idx="2"/>
          </p:nvPr>
        </p:nvSpPr>
        <p:spPr>
          <a:xfrm>
            <a:off x="839788" y="2305318"/>
            <a:ext cx="3932237" cy="35636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D103261-40C9-2C42-B124-0E1513A87F77}"/>
              </a:ext>
            </a:extLst>
          </p:cNvPr>
          <p:cNvSpPr/>
          <p:nvPr userDrawn="1"/>
        </p:nvSpPr>
        <p:spPr>
          <a:xfrm rot="16200000" flipH="1">
            <a:off x="2778324" y="212925"/>
            <a:ext cx="48815" cy="3932238"/>
          </a:xfrm>
          <a:prstGeom prst="rect">
            <a:avLst/>
          </a:prstGeom>
          <a:solidFill>
            <a:srgbClr val="024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9" name="Footer Placeholder 4">
            <a:extLst>
              <a:ext uri="{FF2B5EF4-FFF2-40B4-BE49-F238E27FC236}">
                <a16:creationId xmlns:a16="http://schemas.microsoft.com/office/drawing/2014/main" id="{99A95DA8-73FE-4758-2949-1BF4DB96C50E}"/>
              </a:ext>
            </a:extLst>
          </p:cNvPr>
          <p:cNvSpPr>
            <a:spLocks noGrp="1"/>
          </p:cNvSpPr>
          <p:nvPr>
            <p:ph type="ftr" sz="quarter" idx="11"/>
          </p:nvPr>
        </p:nvSpPr>
        <p:spPr>
          <a:xfrm>
            <a:off x="4038600" y="6356350"/>
            <a:ext cx="4114800" cy="365125"/>
          </a:xfrm>
        </p:spPr>
        <p:txBody>
          <a:bodyPr/>
          <a:lstStyle>
            <a:lvl1pPr>
              <a:defRPr b="0" i="1">
                <a:solidFill>
                  <a:srgbClr val="024B92"/>
                </a:solidFill>
                <a:latin typeface="Proxima Nova" panose="02000506030000020004" pitchFamily="2" charset="0"/>
              </a:defRPr>
            </a:lvl1pPr>
          </a:lstStyle>
          <a:p>
            <a:r>
              <a:rPr lang="en-US" err="1"/>
              <a:t>pinkyswear.org</a:t>
            </a:r>
            <a:endParaRPr lang="en-US"/>
          </a:p>
        </p:txBody>
      </p:sp>
      <p:pic>
        <p:nvPicPr>
          <p:cNvPr id="10" name="Picture 9" descr="A blue and orange hands making a hand gesture&#10;&#10;Description automatically generated">
            <a:extLst>
              <a:ext uri="{FF2B5EF4-FFF2-40B4-BE49-F238E27FC236}">
                <a16:creationId xmlns:a16="http://schemas.microsoft.com/office/drawing/2014/main" id="{54825E51-C416-2C11-382F-A612DA317CD0}"/>
              </a:ext>
            </a:extLst>
          </p:cNvPr>
          <p:cNvPicPr>
            <a:picLocks noChangeAspect="1"/>
          </p:cNvPicPr>
          <p:nvPr userDrawn="1"/>
        </p:nvPicPr>
        <p:blipFill>
          <a:blip r:embed="rId2"/>
          <a:stretch>
            <a:fillRect/>
          </a:stretch>
        </p:blipFill>
        <p:spPr>
          <a:xfrm>
            <a:off x="10781317" y="5861050"/>
            <a:ext cx="985234" cy="985234"/>
          </a:xfrm>
          <a:prstGeom prst="rect">
            <a:avLst/>
          </a:prstGeom>
        </p:spPr>
      </p:pic>
    </p:spTree>
    <p:extLst>
      <p:ext uri="{BB962C8B-B14F-4D97-AF65-F5344CB8AC3E}">
        <p14:creationId xmlns:p14="http://schemas.microsoft.com/office/powerpoint/2010/main" val="138709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B654AC-A209-72B2-6BD4-3114FE785E64}"/>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2" name="Title 1">
            <a:extLst>
              <a:ext uri="{FF2B5EF4-FFF2-40B4-BE49-F238E27FC236}">
                <a16:creationId xmlns:a16="http://schemas.microsoft.com/office/drawing/2014/main" id="{4DF02757-3BA4-6542-8484-2B64828FACD5}"/>
              </a:ext>
            </a:extLst>
          </p:cNvPr>
          <p:cNvSpPr>
            <a:spLocks noGrp="1"/>
          </p:cNvSpPr>
          <p:nvPr>
            <p:ph type="ctrTitle"/>
          </p:nvPr>
        </p:nvSpPr>
        <p:spPr>
          <a:xfrm>
            <a:off x="838200" y="2881071"/>
            <a:ext cx="9144000"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1CF5538-2ACB-FC4C-87F7-D4E0FE3DBCED}"/>
              </a:ext>
            </a:extLst>
          </p:cNvPr>
          <p:cNvSpPr>
            <a:spLocks noGrp="1"/>
          </p:cNvSpPr>
          <p:nvPr>
            <p:ph type="subTitle" idx="1"/>
          </p:nvPr>
        </p:nvSpPr>
        <p:spPr>
          <a:xfrm>
            <a:off x="838200" y="5360746"/>
            <a:ext cx="9144000" cy="56245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45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1B0252-4437-7A7A-B07B-951720C0BCC5}"/>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a:p>
        </p:txBody>
      </p:sp>
      <p:sp>
        <p:nvSpPr>
          <p:cNvPr id="6" name="TextBox 5">
            <a:extLst>
              <a:ext uri="{FF2B5EF4-FFF2-40B4-BE49-F238E27FC236}">
                <a16:creationId xmlns:a16="http://schemas.microsoft.com/office/drawing/2014/main" id="{D622261E-EB35-9F21-E3C7-923E28DF192C}"/>
              </a:ext>
            </a:extLst>
          </p:cNvPr>
          <p:cNvSpPr txBox="1"/>
          <p:nvPr userDrawn="1"/>
        </p:nvSpPr>
        <p:spPr>
          <a:xfrm>
            <a:off x="521704" y="3136612"/>
            <a:ext cx="9904558" cy="1200329"/>
          </a:xfrm>
          <a:prstGeom prst="rect">
            <a:avLst/>
          </a:prstGeom>
          <a:noFill/>
        </p:spPr>
        <p:txBody>
          <a:bodyPr wrap="square">
            <a:spAutoFit/>
          </a:bodyPr>
          <a:lstStyle/>
          <a:p>
            <a:r>
              <a:rPr lang="en-US" sz="3600" b="1" spc="-150">
                <a:solidFill>
                  <a:schemeClr val="bg1"/>
                </a:solidFill>
                <a:latin typeface="Proxima Nova" panose="02000506030000020004" pitchFamily="2" charset="0"/>
              </a:rPr>
              <a:t>Helping </a:t>
            </a:r>
            <a:r>
              <a:rPr lang="en-US" sz="3600" b="1" spc="-150">
                <a:solidFill>
                  <a:srgbClr val="F8981D"/>
                </a:solidFill>
                <a:latin typeface="Proxima Nova" panose="02000506030000020004" pitchFamily="2" charset="0"/>
              </a:rPr>
              <a:t>kids with cancer </a:t>
            </a:r>
            <a:r>
              <a:rPr lang="en-US" sz="3600" b="1" spc="-150">
                <a:solidFill>
                  <a:schemeClr val="bg1"/>
                </a:solidFill>
                <a:latin typeface="Proxima Nova" panose="02000506030000020004" pitchFamily="2" charset="0"/>
              </a:rPr>
              <a:t>and their families with financial and emotional support.</a:t>
            </a:r>
            <a:endParaRPr lang="en-US" sz="3600" b="1" spc="-150">
              <a:latin typeface="Proxima Nova" panose="02000506030000020004" pitchFamily="2" charset="0"/>
            </a:endParaRPr>
          </a:p>
        </p:txBody>
      </p:sp>
      <p:pic>
        <p:nvPicPr>
          <p:cNvPr id="7" name="Picture 6" descr="Text&#10;&#10;Description automatically generated">
            <a:extLst>
              <a:ext uri="{FF2B5EF4-FFF2-40B4-BE49-F238E27FC236}">
                <a16:creationId xmlns:a16="http://schemas.microsoft.com/office/drawing/2014/main" id="{B5766B92-6E8B-E919-37A5-694DE6083FB2}"/>
              </a:ext>
            </a:extLst>
          </p:cNvPr>
          <p:cNvPicPr>
            <a:picLocks noChangeAspect="1"/>
          </p:cNvPicPr>
          <p:nvPr userDrawn="1"/>
        </p:nvPicPr>
        <p:blipFill rotWithShape="1">
          <a:blip r:embed="rId2"/>
          <a:srcRect t="-14028" r="70446"/>
          <a:stretch/>
        </p:blipFill>
        <p:spPr>
          <a:xfrm>
            <a:off x="652332" y="2420845"/>
            <a:ext cx="903883" cy="576017"/>
          </a:xfrm>
          <a:prstGeom prst="rect">
            <a:avLst/>
          </a:prstGeom>
        </p:spPr>
      </p:pic>
      <p:sp>
        <p:nvSpPr>
          <p:cNvPr id="8" name="Footer Placeholder 2">
            <a:extLst>
              <a:ext uri="{FF2B5EF4-FFF2-40B4-BE49-F238E27FC236}">
                <a16:creationId xmlns:a16="http://schemas.microsoft.com/office/drawing/2014/main" id="{C34525D4-76DC-8B96-20F5-DE93B5E3D12A}"/>
              </a:ext>
            </a:extLst>
          </p:cNvPr>
          <p:cNvSpPr>
            <a:spLocks noGrp="1"/>
          </p:cNvSpPr>
          <p:nvPr>
            <p:ph type="ftr" sz="quarter" idx="11"/>
          </p:nvPr>
        </p:nvSpPr>
        <p:spPr>
          <a:xfrm>
            <a:off x="4038600" y="6356350"/>
            <a:ext cx="4114800" cy="365125"/>
          </a:xfrm>
        </p:spPr>
        <p:txBody>
          <a:bodyPr/>
          <a:lstStyle>
            <a:lvl1pPr>
              <a:defRPr sz="1800" b="0" i="1">
                <a:solidFill>
                  <a:schemeClr val="bg1">
                    <a:lumMod val="85000"/>
                  </a:schemeClr>
                </a:solidFill>
                <a:latin typeface="Proxima Nova" panose="02000506030000020004" pitchFamily="2" charset="0"/>
              </a:defRPr>
            </a:lvl1pPr>
          </a:lstStyle>
          <a:p>
            <a:r>
              <a:rPr lang="en-US" err="1"/>
              <a:t>pinkyswear.org</a:t>
            </a:r>
            <a:endParaRPr lang="en-US"/>
          </a:p>
        </p:txBody>
      </p:sp>
    </p:spTree>
    <p:extLst>
      <p:ext uri="{BB962C8B-B14F-4D97-AF65-F5344CB8AC3E}">
        <p14:creationId xmlns:p14="http://schemas.microsoft.com/office/powerpoint/2010/main" val="106912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 Member Presenter Inf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F8A6BF-5DE5-C3AF-FEB8-7AB2087DC8BE}"/>
              </a:ext>
            </a:extLst>
          </p:cNvPr>
          <p:cNvSpPr/>
          <p:nvPr userDrawn="1"/>
        </p:nvSpPr>
        <p:spPr>
          <a:xfrm rot="16200000">
            <a:off x="7316244" y="1982245"/>
            <a:ext cx="6858001" cy="2893512"/>
          </a:xfrm>
          <a:prstGeom prst="rect">
            <a:avLst/>
          </a:prstGeom>
          <a:gradFill flip="none" rotWithShape="1">
            <a:gsLst>
              <a:gs pos="0">
                <a:srgbClr val="024B92">
                  <a:shade val="30000"/>
                  <a:satMod val="115000"/>
                </a:srgbClr>
              </a:gs>
              <a:gs pos="14000">
                <a:srgbClr val="024B92">
                  <a:shade val="67500"/>
                  <a:satMod val="115000"/>
                </a:srgbClr>
              </a:gs>
              <a:gs pos="100000">
                <a:srgbClr val="024B9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11" name="Title 1">
            <a:extLst>
              <a:ext uri="{FF2B5EF4-FFF2-40B4-BE49-F238E27FC236}">
                <a16:creationId xmlns:a16="http://schemas.microsoft.com/office/drawing/2014/main" id="{1475FEE0-B9A3-41E6-5078-A059E171A9C4}"/>
              </a:ext>
            </a:extLst>
          </p:cNvPr>
          <p:cNvSpPr>
            <a:spLocks noGrp="1"/>
          </p:cNvSpPr>
          <p:nvPr>
            <p:ph type="ctrTitle" hasCustomPrompt="1"/>
          </p:nvPr>
        </p:nvSpPr>
        <p:spPr>
          <a:xfrm>
            <a:off x="683894" y="5778326"/>
            <a:ext cx="7188200" cy="826225"/>
          </a:xfrm>
        </p:spPr>
        <p:txBody>
          <a:bodyPr anchor="t">
            <a:normAutofit/>
          </a:bodyPr>
          <a:lstStyle>
            <a:lvl1pPr algn="l">
              <a:defRPr sz="3600" b="0" i="0">
                <a:solidFill>
                  <a:srgbClr val="024B92"/>
                </a:solidFill>
                <a:latin typeface="Proxima Nova" panose="02000506030000020004" pitchFamily="2" charset="0"/>
              </a:defRPr>
            </a:lvl1pPr>
          </a:lstStyle>
          <a:p>
            <a:r>
              <a:rPr lang="en-US"/>
              <a:t>Insert title here</a:t>
            </a:r>
          </a:p>
        </p:txBody>
      </p:sp>
      <p:sp>
        <p:nvSpPr>
          <p:cNvPr id="16" name="Picture Placeholder 15">
            <a:extLst>
              <a:ext uri="{FF2B5EF4-FFF2-40B4-BE49-F238E27FC236}">
                <a16:creationId xmlns:a16="http://schemas.microsoft.com/office/drawing/2014/main" id="{C19E0912-E1FC-9E19-2657-F2AFC34FFACA}"/>
              </a:ext>
            </a:extLst>
          </p:cNvPr>
          <p:cNvSpPr>
            <a:spLocks noGrp="1"/>
          </p:cNvSpPr>
          <p:nvPr>
            <p:ph type="pic" sz="quarter" idx="11" hasCustomPrompt="1"/>
          </p:nvPr>
        </p:nvSpPr>
        <p:spPr>
          <a:xfrm>
            <a:off x="664166" y="524050"/>
            <a:ext cx="4572000" cy="3956050"/>
          </a:xfrm>
          <a:prstGeom prst="roundRect">
            <a:avLst/>
          </a:prstGeom>
        </p:spPr>
        <p:txBody>
          <a:bodyPr/>
          <a:lstStyle>
            <a:lvl1pPr marL="0" indent="0">
              <a:buNone/>
              <a:defRPr/>
            </a:lvl1pPr>
          </a:lstStyle>
          <a:p>
            <a:r>
              <a:rPr lang="en-US"/>
              <a:t>(Insert team headshot)</a:t>
            </a:r>
          </a:p>
        </p:txBody>
      </p:sp>
      <p:sp>
        <p:nvSpPr>
          <p:cNvPr id="18" name="Content Placeholder 17">
            <a:extLst>
              <a:ext uri="{FF2B5EF4-FFF2-40B4-BE49-F238E27FC236}">
                <a16:creationId xmlns:a16="http://schemas.microsoft.com/office/drawing/2014/main" id="{C5417057-F934-561D-2BB2-7D27022AA6DC}"/>
              </a:ext>
            </a:extLst>
          </p:cNvPr>
          <p:cNvSpPr>
            <a:spLocks noGrp="1"/>
          </p:cNvSpPr>
          <p:nvPr>
            <p:ph sz="quarter" idx="12" hasCustomPrompt="1"/>
          </p:nvPr>
        </p:nvSpPr>
        <p:spPr>
          <a:xfrm>
            <a:off x="684213" y="4821238"/>
            <a:ext cx="7188200" cy="615950"/>
          </a:xfrm>
        </p:spPr>
        <p:txBody>
          <a:bodyPr>
            <a:noAutofit/>
          </a:bodyPr>
          <a:lstStyle>
            <a:lvl1pPr marL="0" indent="0">
              <a:buNone/>
              <a:defRPr sz="4400" b="1" i="0">
                <a:solidFill>
                  <a:srgbClr val="024B92"/>
                </a:solidFill>
                <a:latin typeface="Proxima Nova" panose="02000506030000020004" pitchFamily="2" charset="0"/>
              </a:defRPr>
            </a:lvl1pPr>
          </a:lstStyle>
          <a:p>
            <a:pPr lvl="0"/>
            <a:r>
              <a:rPr lang="en-US"/>
              <a:t>Insert Name Here</a:t>
            </a:r>
          </a:p>
        </p:txBody>
      </p:sp>
      <p:pic>
        <p:nvPicPr>
          <p:cNvPr id="19" name="Picture 18" descr="Text&#10;&#10;Description automatically generated">
            <a:extLst>
              <a:ext uri="{FF2B5EF4-FFF2-40B4-BE49-F238E27FC236}">
                <a16:creationId xmlns:a16="http://schemas.microsoft.com/office/drawing/2014/main" id="{B07D822D-B7C5-685F-7BBD-74D216304BAA}"/>
              </a:ext>
            </a:extLst>
          </p:cNvPr>
          <p:cNvPicPr>
            <a:picLocks noChangeAspect="1"/>
          </p:cNvPicPr>
          <p:nvPr userDrawn="1"/>
        </p:nvPicPr>
        <p:blipFill rotWithShape="1">
          <a:blip r:embed="rId2"/>
          <a:srcRect t="-14028" r="70446"/>
          <a:stretch/>
        </p:blipFill>
        <p:spPr>
          <a:xfrm>
            <a:off x="10293301" y="5293540"/>
            <a:ext cx="903883" cy="576017"/>
          </a:xfrm>
          <a:prstGeom prst="rect">
            <a:avLst/>
          </a:prstGeom>
        </p:spPr>
      </p:pic>
      <p:sp>
        <p:nvSpPr>
          <p:cNvPr id="2" name="Rectangle 1">
            <a:extLst>
              <a:ext uri="{FF2B5EF4-FFF2-40B4-BE49-F238E27FC236}">
                <a16:creationId xmlns:a16="http://schemas.microsoft.com/office/drawing/2014/main" id="{B8A3D4F4-763F-5B2C-5C71-D2C093BC2E6D}"/>
              </a:ext>
            </a:extLst>
          </p:cNvPr>
          <p:cNvSpPr/>
          <p:nvPr userDrawn="1"/>
        </p:nvSpPr>
        <p:spPr>
          <a:xfrm rot="16200000">
            <a:off x="4241856" y="2023586"/>
            <a:ext cx="72277" cy="7188200"/>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Tree>
    <p:extLst>
      <p:ext uri="{BB962C8B-B14F-4D97-AF65-F5344CB8AC3E}">
        <p14:creationId xmlns:p14="http://schemas.microsoft.com/office/powerpoint/2010/main" val="299707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68505-B2D5-F545-87D4-FBD86D49895C}"/>
              </a:ext>
            </a:extLst>
          </p:cNvPr>
          <p:cNvSpPr>
            <a:spLocks noGrp="1"/>
          </p:cNvSpPr>
          <p:nvPr>
            <p:ph type="title"/>
          </p:nvPr>
        </p:nvSpPr>
        <p:spPr>
          <a:xfrm>
            <a:off x="838200" y="365125"/>
            <a:ext cx="8256104" cy="1325563"/>
          </a:xfrm>
        </p:spPr>
        <p:txBody>
          <a:bodyPr/>
          <a:lstStyle>
            <a:lvl1pPr>
              <a:defRPr>
                <a:solidFill>
                  <a:srgbClr val="024B9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FCAE4F-5E6E-B04E-B1A5-B513ABCCD1A5}"/>
              </a:ext>
            </a:extLst>
          </p:cNvPr>
          <p:cNvSpPr>
            <a:spLocks noGrp="1"/>
          </p:cNvSpPr>
          <p:nvPr>
            <p:ph idx="1"/>
          </p:nvPr>
        </p:nvSpPr>
        <p:spPr>
          <a:xfrm>
            <a:off x="838200" y="1825625"/>
            <a:ext cx="8256104" cy="4351338"/>
          </a:xfrm>
        </p:spPr>
        <p:txBody>
          <a:bodyPr/>
          <a:lstStyle>
            <a:lvl1pPr>
              <a:defRPr>
                <a:solidFill>
                  <a:srgbClr val="024B92"/>
                </a:solidFill>
              </a:defRPr>
            </a:lvl1pPr>
            <a:lvl2pPr>
              <a:defRPr>
                <a:solidFill>
                  <a:srgbClr val="024B92"/>
                </a:solidFill>
              </a:defRPr>
            </a:lvl2pPr>
            <a:lvl3pPr>
              <a:defRPr>
                <a:solidFill>
                  <a:srgbClr val="024B92"/>
                </a:solidFill>
              </a:defRPr>
            </a:lvl3pPr>
            <a:lvl4pPr>
              <a:defRPr>
                <a:solidFill>
                  <a:srgbClr val="024B92"/>
                </a:solidFill>
              </a:defRPr>
            </a:lvl4pPr>
            <a:lvl5pPr>
              <a:defRPr>
                <a:solidFill>
                  <a:srgbClr val="024B9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8A4DCB8-5E54-DB45-8E57-2A66F0B189CC}"/>
              </a:ext>
            </a:extLst>
          </p:cNvPr>
          <p:cNvSpPr>
            <a:spLocks noGrp="1"/>
          </p:cNvSpPr>
          <p:nvPr>
            <p:ph type="ftr" sz="quarter" idx="11"/>
          </p:nvPr>
        </p:nvSpPr>
        <p:spPr/>
        <p:txBody>
          <a:bodyPr/>
          <a:lstStyle>
            <a:lvl1pPr>
              <a:defRPr b="0" i="1">
                <a:solidFill>
                  <a:srgbClr val="024B92"/>
                </a:solidFill>
                <a:latin typeface="Proxima Nova" panose="02000506030000020004" pitchFamily="2" charset="0"/>
              </a:defRPr>
            </a:lvl1pPr>
          </a:lstStyle>
          <a:p>
            <a:r>
              <a:rPr lang="en-US" err="1"/>
              <a:t>pinkyswear.org</a:t>
            </a:r>
            <a:endParaRPr lang="en-US"/>
          </a:p>
        </p:txBody>
      </p:sp>
      <p:sp>
        <p:nvSpPr>
          <p:cNvPr id="7" name="Rectangle 6">
            <a:extLst>
              <a:ext uri="{FF2B5EF4-FFF2-40B4-BE49-F238E27FC236}">
                <a16:creationId xmlns:a16="http://schemas.microsoft.com/office/drawing/2014/main" id="{190D484C-D7D1-2A0A-4A47-C006893D208F}"/>
              </a:ext>
            </a:extLst>
          </p:cNvPr>
          <p:cNvSpPr/>
          <p:nvPr userDrawn="1"/>
        </p:nvSpPr>
        <p:spPr>
          <a:xfrm rot="16200000">
            <a:off x="7316244" y="1982245"/>
            <a:ext cx="6858001" cy="2893512"/>
          </a:xfrm>
          <a:prstGeom prst="rect">
            <a:avLst/>
          </a:prstGeom>
          <a:gradFill flip="none" rotWithShape="1">
            <a:gsLst>
              <a:gs pos="0">
                <a:srgbClr val="024B92">
                  <a:shade val="30000"/>
                  <a:satMod val="115000"/>
                </a:srgbClr>
              </a:gs>
              <a:gs pos="14000">
                <a:srgbClr val="024B92">
                  <a:shade val="67500"/>
                  <a:satMod val="115000"/>
                </a:srgbClr>
              </a:gs>
              <a:gs pos="100000">
                <a:srgbClr val="024B9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pic>
        <p:nvPicPr>
          <p:cNvPr id="8" name="Picture 7" descr="Text&#10;&#10;Description automatically generated">
            <a:extLst>
              <a:ext uri="{FF2B5EF4-FFF2-40B4-BE49-F238E27FC236}">
                <a16:creationId xmlns:a16="http://schemas.microsoft.com/office/drawing/2014/main" id="{E8B8C8BF-A8E8-A641-7083-DB58A8AF1C93}"/>
              </a:ext>
            </a:extLst>
          </p:cNvPr>
          <p:cNvPicPr>
            <a:picLocks noChangeAspect="1"/>
          </p:cNvPicPr>
          <p:nvPr userDrawn="1"/>
        </p:nvPicPr>
        <p:blipFill rotWithShape="1">
          <a:blip r:embed="rId2"/>
          <a:srcRect t="-14028" r="70446"/>
          <a:stretch/>
        </p:blipFill>
        <p:spPr>
          <a:xfrm>
            <a:off x="10293301" y="5293540"/>
            <a:ext cx="903883" cy="576017"/>
          </a:xfrm>
          <a:prstGeom prst="rect">
            <a:avLst/>
          </a:prstGeom>
        </p:spPr>
      </p:pic>
      <p:sp>
        <p:nvSpPr>
          <p:cNvPr id="10" name="Rectangle 9">
            <a:extLst>
              <a:ext uri="{FF2B5EF4-FFF2-40B4-BE49-F238E27FC236}">
                <a16:creationId xmlns:a16="http://schemas.microsoft.com/office/drawing/2014/main" id="{F96C0DBB-764C-CB9F-72F1-39AA94F787E7}"/>
              </a:ext>
            </a:extLst>
          </p:cNvPr>
          <p:cNvSpPr/>
          <p:nvPr userDrawn="1"/>
        </p:nvSpPr>
        <p:spPr>
          <a:xfrm rot="16200000">
            <a:off x="4930209" y="-2551968"/>
            <a:ext cx="72085" cy="8256105"/>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Tree>
    <p:extLst>
      <p:ext uri="{BB962C8B-B14F-4D97-AF65-F5344CB8AC3E}">
        <p14:creationId xmlns:p14="http://schemas.microsoft.com/office/powerpoint/2010/main" val="3490322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44C58-B468-33D2-405F-7ACBDFEB6585}"/>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a:p>
        </p:txBody>
      </p:sp>
      <p:sp>
        <p:nvSpPr>
          <p:cNvPr id="9" name="Title 1">
            <a:extLst>
              <a:ext uri="{FF2B5EF4-FFF2-40B4-BE49-F238E27FC236}">
                <a16:creationId xmlns:a16="http://schemas.microsoft.com/office/drawing/2014/main" id="{A851DAC7-23FB-C56E-D08E-F7EF96D6A6A4}"/>
              </a:ext>
            </a:extLst>
          </p:cNvPr>
          <p:cNvSpPr>
            <a:spLocks noGrp="1"/>
          </p:cNvSpPr>
          <p:nvPr>
            <p:ph type="title"/>
          </p:nvPr>
        </p:nvSpPr>
        <p:spPr>
          <a:xfrm>
            <a:off x="204960" y="223456"/>
            <a:ext cx="11148839" cy="1325563"/>
          </a:xfrm>
        </p:spPr>
        <p:txBody>
          <a:bodyPr/>
          <a:lstStyle>
            <a:lvl1pPr>
              <a:defRPr>
                <a:solidFill>
                  <a:schemeClr val="bg1"/>
                </a:solidFill>
              </a:defRPr>
            </a:lvl1pPr>
          </a:lstStyle>
          <a:p>
            <a:r>
              <a:rPr lang="en-US"/>
              <a:t>Click to edit Master title style</a:t>
            </a:r>
          </a:p>
        </p:txBody>
      </p:sp>
      <p:pic>
        <p:nvPicPr>
          <p:cNvPr id="11" name="Picture 10" descr="Text&#10;&#10;Description automatically generated">
            <a:extLst>
              <a:ext uri="{FF2B5EF4-FFF2-40B4-BE49-F238E27FC236}">
                <a16:creationId xmlns:a16="http://schemas.microsoft.com/office/drawing/2014/main" id="{8AF891C0-64E6-5E9A-2377-08FC397C4240}"/>
              </a:ext>
            </a:extLst>
          </p:cNvPr>
          <p:cNvPicPr>
            <a:picLocks noChangeAspect="1"/>
          </p:cNvPicPr>
          <p:nvPr userDrawn="1"/>
        </p:nvPicPr>
        <p:blipFill rotWithShape="1">
          <a:blip r:embed="rId2"/>
          <a:srcRect t="-14028" r="70446"/>
          <a:stretch/>
        </p:blipFill>
        <p:spPr>
          <a:xfrm>
            <a:off x="11152795" y="669317"/>
            <a:ext cx="903883" cy="576017"/>
          </a:xfrm>
          <a:prstGeom prst="rect">
            <a:avLst/>
          </a:prstGeom>
        </p:spPr>
      </p:pic>
      <p:sp>
        <p:nvSpPr>
          <p:cNvPr id="3" name="Picture Placeholder 2">
            <a:extLst>
              <a:ext uri="{FF2B5EF4-FFF2-40B4-BE49-F238E27FC236}">
                <a16:creationId xmlns:a16="http://schemas.microsoft.com/office/drawing/2014/main" id="{C80FB0A2-08D0-3B7D-2259-BC597947D52A}"/>
              </a:ext>
            </a:extLst>
          </p:cNvPr>
          <p:cNvSpPr>
            <a:spLocks noGrp="1"/>
          </p:cNvSpPr>
          <p:nvPr>
            <p:ph type="pic" sz="quarter" idx="10" hasCustomPrompt="1"/>
          </p:nvPr>
        </p:nvSpPr>
        <p:spPr>
          <a:xfrm>
            <a:off x="233656" y="1549020"/>
            <a:ext cx="3770312" cy="4861720"/>
          </a:xfrm>
        </p:spPr>
        <p:txBody>
          <a:bodyPr/>
          <a:lstStyle>
            <a:lvl1pPr marL="0" indent="0">
              <a:buNone/>
              <a:defRPr>
                <a:solidFill>
                  <a:schemeClr val="bg1"/>
                </a:solidFill>
              </a:defRPr>
            </a:lvl1pPr>
          </a:lstStyle>
          <a:p>
            <a:r>
              <a:rPr lang="en-US"/>
              <a:t>(Insert Photo 1 Here)</a:t>
            </a:r>
          </a:p>
        </p:txBody>
      </p:sp>
      <p:sp>
        <p:nvSpPr>
          <p:cNvPr id="5" name="Picture Placeholder 2">
            <a:extLst>
              <a:ext uri="{FF2B5EF4-FFF2-40B4-BE49-F238E27FC236}">
                <a16:creationId xmlns:a16="http://schemas.microsoft.com/office/drawing/2014/main" id="{957E6F1B-78CA-C71D-87FD-BBF2241136F2}"/>
              </a:ext>
            </a:extLst>
          </p:cNvPr>
          <p:cNvSpPr>
            <a:spLocks noGrp="1"/>
          </p:cNvSpPr>
          <p:nvPr>
            <p:ph type="pic" sz="quarter" idx="11" hasCustomPrompt="1"/>
          </p:nvPr>
        </p:nvSpPr>
        <p:spPr>
          <a:xfrm>
            <a:off x="7583487" y="1549019"/>
            <a:ext cx="3770312" cy="4861720"/>
          </a:xfrm>
        </p:spPr>
        <p:txBody>
          <a:bodyPr/>
          <a:lstStyle>
            <a:lvl1pPr marL="0" indent="0">
              <a:buNone/>
              <a:defRPr>
                <a:solidFill>
                  <a:schemeClr val="bg1"/>
                </a:solidFill>
              </a:defRPr>
            </a:lvl1pPr>
          </a:lstStyle>
          <a:p>
            <a:r>
              <a:rPr lang="en-US"/>
              <a:t>(Insert Photo 3 Here)</a:t>
            </a:r>
          </a:p>
        </p:txBody>
      </p:sp>
      <p:sp>
        <p:nvSpPr>
          <p:cNvPr id="10" name="Picture Placeholder 2">
            <a:extLst>
              <a:ext uri="{FF2B5EF4-FFF2-40B4-BE49-F238E27FC236}">
                <a16:creationId xmlns:a16="http://schemas.microsoft.com/office/drawing/2014/main" id="{94F4873F-CF1D-EB80-6FA7-016D944EFC3C}"/>
              </a:ext>
            </a:extLst>
          </p:cNvPr>
          <p:cNvSpPr>
            <a:spLocks noGrp="1"/>
          </p:cNvSpPr>
          <p:nvPr>
            <p:ph type="pic" sz="quarter" idx="12" hasCustomPrompt="1"/>
          </p:nvPr>
        </p:nvSpPr>
        <p:spPr>
          <a:xfrm>
            <a:off x="3908572" y="2200774"/>
            <a:ext cx="3770312" cy="3558209"/>
          </a:xfrm>
        </p:spPr>
        <p:txBody>
          <a:bodyPr/>
          <a:lstStyle>
            <a:lvl1pPr marL="0" indent="0">
              <a:buNone/>
              <a:defRPr>
                <a:solidFill>
                  <a:schemeClr val="bg1"/>
                </a:solidFill>
              </a:defRPr>
            </a:lvl1pPr>
          </a:lstStyle>
          <a:p>
            <a:r>
              <a:rPr lang="en-US"/>
              <a:t>(Insert Photo 2 Here)</a:t>
            </a:r>
          </a:p>
        </p:txBody>
      </p:sp>
    </p:spTree>
    <p:extLst>
      <p:ext uri="{BB962C8B-B14F-4D97-AF65-F5344CB8AC3E}">
        <p14:creationId xmlns:p14="http://schemas.microsoft.com/office/powerpoint/2010/main" val="260405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423D6-DD55-F2AC-0C07-0ACCA98628A4}"/>
              </a:ext>
            </a:extLst>
          </p:cNvPr>
          <p:cNvSpPr/>
          <p:nvPr userDrawn="1"/>
        </p:nvSpPr>
        <p:spPr>
          <a:xfrm>
            <a:off x="0"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4" name="TextBox 3">
            <a:extLst>
              <a:ext uri="{FF2B5EF4-FFF2-40B4-BE49-F238E27FC236}">
                <a16:creationId xmlns:a16="http://schemas.microsoft.com/office/drawing/2014/main" id="{688F4BEC-11AE-BFE9-0718-78BE04EE125E}"/>
              </a:ext>
            </a:extLst>
          </p:cNvPr>
          <p:cNvSpPr txBox="1"/>
          <p:nvPr userDrawn="1"/>
        </p:nvSpPr>
        <p:spPr>
          <a:xfrm>
            <a:off x="1012368" y="3073326"/>
            <a:ext cx="10167257" cy="1015663"/>
          </a:xfrm>
          <a:prstGeom prst="rect">
            <a:avLst/>
          </a:prstGeom>
          <a:noFill/>
        </p:spPr>
        <p:txBody>
          <a:bodyPr wrap="square">
            <a:spAutoFit/>
          </a:bodyPr>
          <a:lstStyle/>
          <a:p>
            <a:pPr algn="ctr"/>
            <a:r>
              <a:rPr lang="en-US" sz="6000" b="1" spc="-150">
                <a:solidFill>
                  <a:schemeClr val="bg1"/>
                </a:solidFill>
                <a:latin typeface="Helvetica" pitchFamily="2" charset="0"/>
              </a:rPr>
              <a:t>Thank you and </a:t>
            </a:r>
            <a:r>
              <a:rPr lang="en-US" sz="6000" b="1" spc="-150">
                <a:solidFill>
                  <a:srgbClr val="F8981D"/>
                </a:solidFill>
                <a:latin typeface="Helvetica" pitchFamily="2" charset="0"/>
              </a:rPr>
              <a:t>pinkies up</a:t>
            </a:r>
            <a:r>
              <a:rPr lang="en-US" sz="6000" b="1" spc="-150">
                <a:solidFill>
                  <a:schemeClr val="bg1"/>
                </a:solidFill>
                <a:latin typeface="Helvetica" pitchFamily="2" charset="0"/>
              </a:rPr>
              <a:t>!</a:t>
            </a:r>
            <a:endParaRPr lang="en-US" sz="6000" spc="-150">
              <a:solidFill>
                <a:schemeClr val="bg1"/>
              </a:solidFill>
            </a:endParaRPr>
          </a:p>
        </p:txBody>
      </p:sp>
      <p:pic>
        <p:nvPicPr>
          <p:cNvPr id="5" name="Picture 4" descr="Text&#10;&#10;Description automatically generated">
            <a:extLst>
              <a:ext uri="{FF2B5EF4-FFF2-40B4-BE49-F238E27FC236}">
                <a16:creationId xmlns:a16="http://schemas.microsoft.com/office/drawing/2014/main" id="{30F94F09-F1B8-8526-BCE7-F2DDA82572CB}"/>
              </a:ext>
            </a:extLst>
          </p:cNvPr>
          <p:cNvPicPr>
            <a:picLocks noChangeAspect="1"/>
          </p:cNvPicPr>
          <p:nvPr userDrawn="1"/>
        </p:nvPicPr>
        <p:blipFill rotWithShape="1">
          <a:blip r:embed="rId2"/>
          <a:srcRect t="-14028" r="70446"/>
          <a:stretch/>
        </p:blipFill>
        <p:spPr>
          <a:xfrm>
            <a:off x="5598862" y="2266803"/>
            <a:ext cx="994271" cy="633619"/>
          </a:xfrm>
          <a:prstGeom prst="rect">
            <a:avLst/>
          </a:prstGeom>
        </p:spPr>
      </p:pic>
      <p:sp>
        <p:nvSpPr>
          <p:cNvPr id="3" name="Footer Placeholder 2">
            <a:extLst>
              <a:ext uri="{FF2B5EF4-FFF2-40B4-BE49-F238E27FC236}">
                <a16:creationId xmlns:a16="http://schemas.microsoft.com/office/drawing/2014/main" id="{1C9A260C-D7C6-F047-A83C-920A7172811B}"/>
              </a:ext>
            </a:extLst>
          </p:cNvPr>
          <p:cNvSpPr>
            <a:spLocks noGrp="1"/>
          </p:cNvSpPr>
          <p:nvPr>
            <p:ph type="ftr" sz="quarter" idx="11"/>
          </p:nvPr>
        </p:nvSpPr>
        <p:spPr/>
        <p:txBody>
          <a:bodyPr/>
          <a:lstStyle>
            <a:lvl1pPr>
              <a:defRPr sz="1800" b="0" i="1">
                <a:solidFill>
                  <a:schemeClr val="bg1">
                    <a:lumMod val="85000"/>
                  </a:schemeClr>
                </a:solidFill>
                <a:latin typeface="Proxima Nova" panose="02000506030000020004" pitchFamily="2" charset="0"/>
              </a:defRPr>
            </a:lvl1pPr>
          </a:lstStyle>
          <a:p>
            <a:r>
              <a:rPr lang="en-US" err="1"/>
              <a:t>pinkyswear.org</a:t>
            </a:r>
            <a:endParaRPr lang="en-US"/>
          </a:p>
        </p:txBody>
      </p:sp>
      <p:sp>
        <p:nvSpPr>
          <p:cNvPr id="8" name="Text Placeholder 7">
            <a:extLst>
              <a:ext uri="{FF2B5EF4-FFF2-40B4-BE49-F238E27FC236}">
                <a16:creationId xmlns:a16="http://schemas.microsoft.com/office/drawing/2014/main" id="{988CAFC1-18F8-3ECF-2BA7-3FCADF75304D}"/>
              </a:ext>
            </a:extLst>
          </p:cNvPr>
          <p:cNvSpPr>
            <a:spLocks noGrp="1"/>
          </p:cNvSpPr>
          <p:nvPr>
            <p:ph type="body" sz="quarter" idx="12" hasCustomPrompt="1"/>
          </p:nvPr>
        </p:nvSpPr>
        <p:spPr>
          <a:xfrm>
            <a:off x="1562889" y="4261893"/>
            <a:ext cx="9066213" cy="550862"/>
          </a:xfrm>
        </p:spPr>
        <p:txBody>
          <a:bodyPr>
            <a:normAutofit/>
          </a:bodyPr>
          <a:lstStyle>
            <a:lvl1pPr marL="0" indent="0" algn="ctr">
              <a:buNone/>
              <a:defRPr sz="1800" b="1" i="0">
                <a:solidFill>
                  <a:schemeClr val="bg1"/>
                </a:solidFill>
                <a:latin typeface="Proxima Nova" panose="02000506030000020004" pitchFamily="2" charset="0"/>
              </a:defRPr>
            </a:lvl1pPr>
            <a:lvl2pPr marL="457200" indent="0">
              <a:buNone/>
              <a:defRPr b="1" i="0">
                <a:solidFill>
                  <a:schemeClr val="bg1"/>
                </a:solidFill>
                <a:latin typeface="Proxima Nova" panose="02000506030000020004" pitchFamily="2" charset="0"/>
              </a:defRPr>
            </a:lvl2pPr>
            <a:lvl3pPr marL="914400" indent="0">
              <a:buNone/>
              <a:defRPr b="1" i="0">
                <a:solidFill>
                  <a:schemeClr val="bg1"/>
                </a:solidFill>
                <a:latin typeface="Proxima Nova" panose="02000506030000020004" pitchFamily="2" charset="0"/>
              </a:defRPr>
            </a:lvl3pPr>
            <a:lvl4pPr marL="1371600" indent="0">
              <a:buNone/>
              <a:defRPr b="1" i="0">
                <a:solidFill>
                  <a:schemeClr val="bg1"/>
                </a:solidFill>
                <a:latin typeface="Proxima Nova" panose="02000506030000020004" pitchFamily="2" charset="0"/>
              </a:defRPr>
            </a:lvl4pPr>
            <a:lvl5pPr marL="1828800" indent="0">
              <a:buNone/>
              <a:defRPr b="1" i="0">
                <a:solidFill>
                  <a:schemeClr val="bg1"/>
                </a:solidFill>
                <a:latin typeface="Proxima Nova" panose="02000506030000020004" pitchFamily="2" charset="0"/>
              </a:defRPr>
            </a:lvl5pPr>
          </a:lstStyle>
          <a:p>
            <a:pPr lvl="0"/>
            <a:r>
              <a:rPr lang="en-US"/>
              <a:t>INSERT NAME | INSERT EMAIL </a:t>
            </a:r>
          </a:p>
        </p:txBody>
      </p:sp>
    </p:spTree>
    <p:extLst>
      <p:ext uri="{BB962C8B-B14F-4D97-AF65-F5344CB8AC3E}">
        <p14:creationId xmlns:p14="http://schemas.microsoft.com/office/powerpoint/2010/main" val="50480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2443-14C0-6346-A43F-CD0B6C90BA91}"/>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DB4DC984-29BD-6BF7-01D4-C96037BB14B9}"/>
              </a:ext>
            </a:extLst>
          </p:cNvPr>
          <p:cNvSpPr/>
          <p:nvPr userDrawn="1"/>
        </p:nvSpPr>
        <p:spPr>
          <a:xfrm rot="16200000">
            <a:off x="4930210" y="-2555910"/>
            <a:ext cx="72085" cy="8256105"/>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12" name="Footer Placeholder 4">
            <a:extLst>
              <a:ext uri="{FF2B5EF4-FFF2-40B4-BE49-F238E27FC236}">
                <a16:creationId xmlns:a16="http://schemas.microsoft.com/office/drawing/2014/main" id="{D5276FAD-AF69-37AE-0E38-5CF53F38D748}"/>
              </a:ext>
            </a:extLst>
          </p:cNvPr>
          <p:cNvSpPr>
            <a:spLocks noGrp="1"/>
          </p:cNvSpPr>
          <p:nvPr>
            <p:ph type="ftr" sz="quarter" idx="11"/>
          </p:nvPr>
        </p:nvSpPr>
        <p:spPr>
          <a:xfrm>
            <a:off x="4038600" y="6356350"/>
            <a:ext cx="4114800" cy="365125"/>
          </a:xfrm>
        </p:spPr>
        <p:txBody>
          <a:bodyPr/>
          <a:lstStyle>
            <a:lvl1pPr>
              <a:defRPr b="0" i="1">
                <a:solidFill>
                  <a:srgbClr val="024B92"/>
                </a:solidFill>
                <a:latin typeface="Proxima Nova" panose="02000506030000020004" pitchFamily="2" charset="0"/>
              </a:defRPr>
            </a:lvl1pPr>
          </a:lstStyle>
          <a:p>
            <a:r>
              <a:rPr lang="en-US" err="1"/>
              <a:t>pinkyswear.org</a:t>
            </a:r>
            <a:endParaRPr lang="en-US"/>
          </a:p>
        </p:txBody>
      </p:sp>
      <p:pic>
        <p:nvPicPr>
          <p:cNvPr id="14" name="Picture 13" descr="A blue and orange hands making a hand gesture&#10;&#10;Description automatically generated">
            <a:extLst>
              <a:ext uri="{FF2B5EF4-FFF2-40B4-BE49-F238E27FC236}">
                <a16:creationId xmlns:a16="http://schemas.microsoft.com/office/drawing/2014/main" id="{1E6978F4-464C-94C9-5E57-F4B93A5E971B}"/>
              </a:ext>
            </a:extLst>
          </p:cNvPr>
          <p:cNvPicPr>
            <a:picLocks noChangeAspect="1"/>
          </p:cNvPicPr>
          <p:nvPr userDrawn="1"/>
        </p:nvPicPr>
        <p:blipFill>
          <a:blip r:embed="rId2"/>
          <a:stretch>
            <a:fillRect/>
          </a:stretch>
        </p:blipFill>
        <p:spPr>
          <a:xfrm>
            <a:off x="10368566" y="550865"/>
            <a:ext cx="985234" cy="985234"/>
          </a:xfrm>
          <a:prstGeom prst="rect">
            <a:avLst/>
          </a:prstGeom>
        </p:spPr>
      </p:pic>
    </p:spTree>
    <p:extLst>
      <p:ext uri="{BB962C8B-B14F-4D97-AF65-F5344CB8AC3E}">
        <p14:creationId xmlns:p14="http://schemas.microsoft.com/office/powerpoint/2010/main" val="1795573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04C2-066F-6C4C-A00D-0138E9BE3A5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085A84AC-A0D1-AD41-A907-B8F51F9BA67C}"/>
              </a:ext>
            </a:extLst>
          </p:cNvPr>
          <p:cNvSpPr>
            <a:spLocks noGrp="1"/>
          </p:cNvSpPr>
          <p:nvPr>
            <p:ph sz="half" idx="2"/>
          </p:nvPr>
        </p:nvSpPr>
        <p:spPr>
          <a:xfrm>
            <a:off x="6172200" y="1825625"/>
            <a:ext cx="5181600" cy="4351338"/>
          </a:xfr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5623C25E-E49A-7688-E6E8-AA2F8F97CF49}"/>
              </a:ext>
            </a:extLst>
          </p:cNvPr>
          <p:cNvSpPr/>
          <p:nvPr userDrawn="1"/>
        </p:nvSpPr>
        <p:spPr>
          <a:xfrm rot="16200000">
            <a:off x="4930209" y="-2551968"/>
            <a:ext cx="72085" cy="8256105"/>
          </a:xfrm>
          <a:prstGeom prst="rect">
            <a:avLst/>
          </a:prstGeom>
          <a:solidFill>
            <a:srgbClr val="024B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10" name="Footer Placeholder 4">
            <a:extLst>
              <a:ext uri="{FF2B5EF4-FFF2-40B4-BE49-F238E27FC236}">
                <a16:creationId xmlns:a16="http://schemas.microsoft.com/office/drawing/2014/main" id="{400343A7-F5F7-5B05-409E-F12A3C880873}"/>
              </a:ext>
            </a:extLst>
          </p:cNvPr>
          <p:cNvSpPr>
            <a:spLocks noGrp="1"/>
          </p:cNvSpPr>
          <p:nvPr>
            <p:ph type="ftr" sz="quarter" idx="11"/>
          </p:nvPr>
        </p:nvSpPr>
        <p:spPr>
          <a:xfrm>
            <a:off x="4038600" y="6356350"/>
            <a:ext cx="4114800" cy="365125"/>
          </a:xfrm>
        </p:spPr>
        <p:txBody>
          <a:bodyPr/>
          <a:lstStyle>
            <a:lvl1pPr>
              <a:defRPr b="0" i="1">
                <a:solidFill>
                  <a:srgbClr val="024B92"/>
                </a:solidFill>
                <a:latin typeface="Proxima Nova" panose="02000506030000020004" pitchFamily="2" charset="0"/>
              </a:defRPr>
            </a:lvl1pPr>
          </a:lstStyle>
          <a:p>
            <a:r>
              <a:rPr lang="en-US" err="1"/>
              <a:t>pinkyswear.org</a:t>
            </a:r>
            <a:endParaRPr lang="en-US"/>
          </a:p>
        </p:txBody>
      </p:sp>
      <p:pic>
        <p:nvPicPr>
          <p:cNvPr id="11" name="Picture 10" descr="A blue and orange hands making a hand gesture&#10;&#10;Description automatically generated">
            <a:extLst>
              <a:ext uri="{FF2B5EF4-FFF2-40B4-BE49-F238E27FC236}">
                <a16:creationId xmlns:a16="http://schemas.microsoft.com/office/drawing/2014/main" id="{43BF4B43-B2EC-E515-8831-41D3F565591B}"/>
              </a:ext>
            </a:extLst>
          </p:cNvPr>
          <p:cNvPicPr>
            <a:picLocks noChangeAspect="1"/>
          </p:cNvPicPr>
          <p:nvPr userDrawn="1"/>
        </p:nvPicPr>
        <p:blipFill>
          <a:blip r:embed="rId2"/>
          <a:stretch>
            <a:fillRect/>
          </a:stretch>
        </p:blipFill>
        <p:spPr>
          <a:xfrm>
            <a:off x="10368566" y="550865"/>
            <a:ext cx="985234" cy="985234"/>
          </a:xfrm>
          <a:prstGeom prst="rect">
            <a:avLst/>
          </a:prstGeom>
        </p:spPr>
      </p:pic>
      <p:sp>
        <p:nvSpPr>
          <p:cNvPr id="13" name="Picture Placeholder 12">
            <a:extLst>
              <a:ext uri="{FF2B5EF4-FFF2-40B4-BE49-F238E27FC236}">
                <a16:creationId xmlns:a16="http://schemas.microsoft.com/office/drawing/2014/main" id="{05EE8366-2FBA-388C-1134-0912846B4846}"/>
              </a:ext>
            </a:extLst>
          </p:cNvPr>
          <p:cNvSpPr>
            <a:spLocks noGrp="1"/>
          </p:cNvSpPr>
          <p:nvPr>
            <p:ph type="pic" sz="quarter" idx="12" hasCustomPrompt="1"/>
          </p:nvPr>
        </p:nvSpPr>
        <p:spPr>
          <a:xfrm>
            <a:off x="838200" y="1825625"/>
            <a:ext cx="5164138" cy="4351338"/>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3330508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C2FC90-63E9-194A-9FC1-D51DF34CB4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5E432-B324-4A48-9B68-D5DBBDE60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6300528-9EDE-5D40-ACA0-F2FB6D0E03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www.pinkyswear.org</a:t>
            </a:r>
            <a:endParaRPr lang="en-US"/>
          </a:p>
        </p:txBody>
      </p:sp>
    </p:spTree>
    <p:extLst>
      <p:ext uri="{BB962C8B-B14F-4D97-AF65-F5344CB8AC3E}">
        <p14:creationId xmlns:p14="http://schemas.microsoft.com/office/powerpoint/2010/main" val="420664334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5" r:id="rId3"/>
    <p:sldLayoutId id="2147483651" r:id="rId4"/>
    <p:sldLayoutId id="2147483650" r:id="rId5"/>
    <p:sldLayoutId id="2147483661" r:id="rId6"/>
    <p:sldLayoutId id="2147483662" r:id="rId7"/>
    <p:sldLayoutId id="2147483654" r:id="rId8"/>
    <p:sldLayoutId id="2147483652" r:id="rId9"/>
    <p:sldLayoutId id="2147483657" r:id="rId10"/>
  </p:sldLayoutIdLst>
  <p:txStyles>
    <p:titleStyle>
      <a:lvl1pPr algn="l" defTabSz="914400" rtl="0" eaLnBrk="1" latinLnBrk="0" hangingPunct="1">
        <a:lnSpc>
          <a:spcPct val="90000"/>
        </a:lnSpc>
        <a:spcBef>
          <a:spcPct val="0"/>
        </a:spcBef>
        <a:buNone/>
        <a:defRPr sz="4400" b="1" i="0" kern="1200">
          <a:solidFill>
            <a:srgbClr val="024B92"/>
          </a:solidFill>
          <a:latin typeface="Proxima Nova Black"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24B92"/>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24B92"/>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24B92"/>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24B92"/>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24B92"/>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22719607.fs1.hubspotusercontent-na1.net/hubfs/22719607/The%20Pack/RLs/PACKOEChallenge2024.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22719607.fs1.hubspotusercontent-na1.net/hubfs/22719607/Letters%20of%20Encouragement/Letters%20of%20Encouragement%2023.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22719607.fs1.hubspotusercontent-na1.net/hubfs/22719607/%23HopeinanEnvelope.png" TargetMode="External"/><Relationship Id="rId5" Type="http://schemas.openxmlformats.org/officeDocument/2006/relationships/hyperlink" Target="https://pinkyswear.org/letter-writing?form=Letters" TargetMode="External"/><Relationship Id="rId4" Type="http://schemas.openxmlformats.org/officeDocument/2006/relationships/hyperlink" Target="https://www.amazon.com/JAM-PAPER-Business-Colored-Envelopes/dp/B00P6R3IF6/ref=sr_1_1_sspa?crid=138ACJDDNB4B&amp;dib=eyJ2IjoiMSJ9.affWiX8WWQlJwX23FXrr9LSPE22Ontr6RuxsUPlouIFA9fJg6U6j7jQ2LTDeS_j4FzBC0VMoHfXX11o2xeO8gw.Kc6_pXaOhwW8d_t8VCkzmioKt5ViIM7VtB8svU1NbBA&amp;dib_tag=se&amp;keywords=orange%2Benvelopes&amp;qid=1703696974&amp;sprefix=orange%2Benvelopes%2Caps%2C94&amp;sr=8-1-spons&amp;sp_csd=d2lkZ2V0TmFtZT1zcF9hdGY&amp;th=1"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pinkyswear.org/childhood-cancer-stories"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hyperlink" Target="https://22719607.fs1.hubspotusercontent-na1.net/hubfs/22719607/The%20Pack/RLs/PACKOEChallenge2024.pdf" TargetMode="Externa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us06web.zoom.us/j/89965190028" TargetMode="External"/><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us06web.zoom.us/j/87982783812" TargetMode="Externa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pinkyswear.org/"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pinkyswear.org/eli" TargetMode="External"/><Relationship Id="rId7"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0D189F-D1CC-C6E0-4617-76CE370AE18F}"/>
              </a:ext>
            </a:extLst>
          </p:cNvPr>
          <p:cNvSpPr/>
          <p:nvPr/>
        </p:nvSpPr>
        <p:spPr>
          <a:xfrm>
            <a:off x="105618" y="0"/>
            <a:ext cx="12192000" cy="6858000"/>
          </a:xfrm>
          <a:prstGeom prst="rect">
            <a:avLst/>
          </a:prstGeom>
          <a:gradFill flip="none" rotWithShape="1">
            <a:gsLst>
              <a:gs pos="0">
                <a:srgbClr val="024B92">
                  <a:shade val="30000"/>
                  <a:satMod val="115000"/>
                </a:srgbClr>
              </a:gs>
              <a:gs pos="9000">
                <a:srgbClr val="024B92">
                  <a:shade val="67500"/>
                  <a:satMod val="115000"/>
                </a:srgbClr>
              </a:gs>
              <a:gs pos="100000">
                <a:srgbClr val="024B9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pic>
        <p:nvPicPr>
          <p:cNvPr id="8" name="Picture 7" descr="A child holding up a piece of paper&#10;&#10;Description automatically generated">
            <a:extLst>
              <a:ext uri="{FF2B5EF4-FFF2-40B4-BE49-F238E27FC236}">
                <a16:creationId xmlns:a16="http://schemas.microsoft.com/office/drawing/2014/main" id="{226ACF25-2E05-804F-AD9E-C02D8BB06D09}"/>
              </a:ext>
            </a:extLst>
          </p:cNvPr>
          <p:cNvPicPr>
            <a:picLocks noChangeAspect="1"/>
          </p:cNvPicPr>
          <p:nvPr/>
        </p:nvPicPr>
        <p:blipFill>
          <a:blip r:embed="rId2">
            <a:alphaModFix amt="85000"/>
          </a:blip>
          <a:stretch>
            <a:fillRect/>
          </a:stretch>
        </p:blipFill>
        <p:spPr>
          <a:xfrm>
            <a:off x="4693156" y="-293999"/>
            <a:ext cx="7498844" cy="5641493"/>
          </a:xfrm>
          <a:prstGeom prst="rect">
            <a:avLst/>
          </a:prstGeom>
          <a:ln>
            <a:solidFill>
              <a:schemeClr val="accent1"/>
            </a:solidFill>
          </a:ln>
          <a:effectLst>
            <a:softEdge rad="635000"/>
          </a:effectLst>
        </p:spPr>
      </p:pic>
      <p:pic>
        <p:nvPicPr>
          <p:cNvPr id="1028" name="Picture 4" descr="It Takes Two">
            <a:extLst>
              <a:ext uri="{FF2B5EF4-FFF2-40B4-BE49-F238E27FC236}">
                <a16:creationId xmlns:a16="http://schemas.microsoft.com/office/drawing/2014/main" id="{DAF8C3CF-5798-066C-10AD-80393632D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2006" y="4058043"/>
            <a:ext cx="3568421" cy="3568421"/>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46559486-C495-79E0-F2AE-511D32B939C3}"/>
              </a:ext>
            </a:extLst>
          </p:cNvPr>
          <p:cNvSpPr>
            <a:spLocks noGrp="1"/>
          </p:cNvSpPr>
          <p:nvPr>
            <p:ph type="ctrTitle"/>
          </p:nvPr>
        </p:nvSpPr>
        <p:spPr>
          <a:xfrm>
            <a:off x="838200" y="2937671"/>
            <a:ext cx="9144000" cy="2387600"/>
          </a:xfrm>
        </p:spPr>
        <p:txBody>
          <a:bodyPr/>
          <a:lstStyle/>
          <a:p>
            <a:r>
              <a:rPr lang="en-US"/>
              <a:t>PS Pack Meeting</a:t>
            </a:r>
          </a:p>
        </p:txBody>
      </p:sp>
      <p:pic>
        <p:nvPicPr>
          <p:cNvPr id="3" name="Picture 2" descr="A black and white logo&#10;&#10;Description automatically generated">
            <a:extLst>
              <a:ext uri="{FF2B5EF4-FFF2-40B4-BE49-F238E27FC236}">
                <a16:creationId xmlns:a16="http://schemas.microsoft.com/office/drawing/2014/main" id="{540BAAE9-C531-4468-9264-2DD537B0D19E}"/>
              </a:ext>
            </a:extLst>
          </p:cNvPr>
          <p:cNvPicPr>
            <a:picLocks noChangeAspect="1"/>
          </p:cNvPicPr>
          <p:nvPr/>
        </p:nvPicPr>
        <p:blipFill>
          <a:blip r:embed="rId4"/>
          <a:stretch>
            <a:fillRect/>
          </a:stretch>
        </p:blipFill>
        <p:spPr>
          <a:xfrm>
            <a:off x="1008993" y="3072053"/>
            <a:ext cx="4309241" cy="713893"/>
          </a:xfrm>
          <a:prstGeom prst="rect">
            <a:avLst/>
          </a:prstGeom>
        </p:spPr>
      </p:pic>
      <p:sp>
        <p:nvSpPr>
          <p:cNvPr id="6" name="Subtitle 5">
            <a:extLst>
              <a:ext uri="{FF2B5EF4-FFF2-40B4-BE49-F238E27FC236}">
                <a16:creationId xmlns:a16="http://schemas.microsoft.com/office/drawing/2014/main" id="{F384AAB4-1E55-8F8C-50CA-843AA3893A22}"/>
              </a:ext>
            </a:extLst>
          </p:cNvPr>
          <p:cNvSpPr>
            <a:spLocks noGrp="1"/>
          </p:cNvSpPr>
          <p:nvPr>
            <p:ph type="subTitle" idx="1"/>
          </p:nvPr>
        </p:nvSpPr>
        <p:spPr/>
        <p:txBody>
          <a:bodyPr/>
          <a:lstStyle/>
          <a:p>
            <a:r>
              <a:rPr lang="en-US"/>
              <a:t>February 2024</a:t>
            </a:r>
          </a:p>
        </p:txBody>
      </p:sp>
      <p:sp>
        <p:nvSpPr>
          <p:cNvPr id="10" name="TextBox 9">
            <a:extLst>
              <a:ext uri="{FF2B5EF4-FFF2-40B4-BE49-F238E27FC236}">
                <a16:creationId xmlns:a16="http://schemas.microsoft.com/office/drawing/2014/main" id="{A7711109-416C-A88E-3768-8FA9674D4198}"/>
              </a:ext>
            </a:extLst>
          </p:cNvPr>
          <p:cNvSpPr txBox="1"/>
          <p:nvPr/>
        </p:nvSpPr>
        <p:spPr>
          <a:xfrm>
            <a:off x="4265829" y="5825068"/>
            <a:ext cx="5294243" cy="424732"/>
          </a:xfrm>
          <a:prstGeom prst="rect">
            <a:avLst/>
          </a:prstGeom>
          <a:effectLst>
            <a:innerShdw blurRad="63500" dist="50800" dir="18900000">
              <a:prstClr val="black">
                <a:alpha val="50000"/>
              </a:prstClr>
            </a:innerShdw>
          </a:effectLst>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400" b="0" i="0">
                <a:solidFill>
                  <a:schemeClr val="bg1"/>
                </a:solidFill>
                <a:latin typeface="Proxima Nova" panose="02000506030000020004" pitchFamily="2" charset="0"/>
              </a:defRPr>
            </a:lvl1pPr>
            <a:lvl2pPr indent="0" algn="ctr">
              <a:lnSpc>
                <a:spcPct val="90000"/>
              </a:lnSpc>
              <a:spcBef>
                <a:spcPts val="500"/>
              </a:spcBef>
              <a:buFont typeface="Arial" panose="020B0604020202020204" pitchFamily="34" charset="0"/>
              <a:buNone/>
              <a:defRPr sz="2000" b="0" i="0">
                <a:solidFill>
                  <a:srgbClr val="024B92"/>
                </a:solidFill>
                <a:latin typeface="Proxima Nova" panose="02000506030000020004" pitchFamily="2" charset="0"/>
              </a:defRPr>
            </a:lvl2pPr>
            <a:lvl3pPr indent="0" algn="ctr">
              <a:lnSpc>
                <a:spcPct val="90000"/>
              </a:lnSpc>
              <a:spcBef>
                <a:spcPts val="500"/>
              </a:spcBef>
              <a:buFont typeface="Arial" panose="020B0604020202020204" pitchFamily="34" charset="0"/>
              <a:buNone/>
              <a:defRPr b="0" i="0">
                <a:solidFill>
                  <a:srgbClr val="024B92"/>
                </a:solidFill>
                <a:latin typeface="Proxima Nova" panose="02000506030000020004" pitchFamily="2" charset="0"/>
              </a:defRPr>
            </a:lvl3pPr>
            <a:lvl4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4pPr>
            <a:lvl5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3600" b="1" dirty="0">
                <a:solidFill>
                  <a:srgbClr val="F8981D"/>
                </a:solidFill>
                <a:latin typeface="HanziPen SC" panose="03000300000000000000" pitchFamily="66" charset="-122"/>
                <a:ea typeface="HanziPen SC" panose="03000300000000000000" pitchFamily="66" charset="-122"/>
              </a:rPr>
              <a:t>“Love Mitch. XOXOXO”</a:t>
            </a:r>
          </a:p>
        </p:txBody>
      </p:sp>
    </p:spTree>
    <p:extLst>
      <p:ext uri="{BB962C8B-B14F-4D97-AF65-F5344CB8AC3E}">
        <p14:creationId xmlns:p14="http://schemas.microsoft.com/office/powerpoint/2010/main" val="115233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04960" y="-29497"/>
            <a:ext cx="11148839" cy="1325563"/>
          </a:xfrm>
        </p:spPr>
        <p:txBody>
          <a:bodyPr/>
          <a:lstStyle/>
          <a:p>
            <a:r>
              <a:rPr lang="en-US" dirty="0"/>
              <a:t>Orange Envelope Challenge – Fundraising Initiatives:</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4" name="TextBox 3">
            <a:hlinkClick r:id="rId3"/>
            <a:extLst>
              <a:ext uri="{FF2B5EF4-FFF2-40B4-BE49-F238E27FC236}">
                <a16:creationId xmlns:a16="http://schemas.microsoft.com/office/drawing/2014/main" id="{0E8D84C4-0045-4740-F45E-1ADA67AF3EA1}"/>
              </a:ext>
            </a:extLst>
          </p:cNvPr>
          <p:cNvSpPr txBox="1"/>
          <p:nvPr/>
        </p:nvSpPr>
        <p:spPr>
          <a:xfrm>
            <a:off x="204960" y="1287687"/>
            <a:ext cx="11987040" cy="5570756"/>
          </a:xfrm>
          <a:prstGeom prst="rect">
            <a:avLst/>
          </a:prstGeom>
          <a:noFill/>
        </p:spPr>
        <p:txBody>
          <a:bodyPr wrap="square" rtlCol="0">
            <a:spAutoFit/>
          </a:bodyPr>
          <a:lstStyle/>
          <a:p>
            <a:r>
              <a:rPr lang="en-US" sz="2400" b="1" u="sng" dirty="0">
                <a:solidFill>
                  <a:srgbClr val="F8981D"/>
                </a:solidFill>
                <a:latin typeface="Proxima Nova" panose="02000506030000020004" pitchFamily="2" charset="0"/>
              </a:rPr>
              <a:t>Orange Envelope Fundraiser</a:t>
            </a:r>
            <a:r>
              <a:rPr lang="en-US" sz="2400" dirty="0">
                <a:solidFill>
                  <a:srgbClr val="F8981D"/>
                </a:solidFill>
                <a:latin typeface="Proxima Nova" panose="02000506030000020004" pitchFamily="2" charset="0"/>
              </a:rPr>
              <a:t>:</a:t>
            </a:r>
          </a:p>
          <a:p>
            <a:pPr marL="457200" indent="-457200">
              <a:buFont typeface="Arial" panose="020B0604020202020204" pitchFamily="34" charset="0"/>
              <a:buChar char="•"/>
            </a:pPr>
            <a:r>
              <a:rPr lang="en-US" sz="2400" b="1" dirty="0">
                <a:solidFill>
                  <a:schemeClr val="bg1"/>
                </a:solidFill>
                <a:latin typeface="Proxima Nova" panose="02000506030000020004" pitchFamily="2" charset="0"/>
              </a:rPr>
              <a:t>How to Gather Donations:</a:t>
            </a:r>
          </a:p>
          <a:p>
            <a:pPr marL="914400" lvl="1" indent="-457200">
              <a:buFont typeface="Arial" panose="020B0604020202020204" pitchFamily="34" charset="0"/>
              <a:buChar char="•"/>
            </a:pPr>
            <a:r>
              <a:rPr lang="en-US" sz="2200" dirty="0">
                <a:solidFill>
                  <a:schemeClr val="bg1"/>
                </a:solidFill>
                <a:latin typeface="Proxima Nova" panose="02000506030000020004" pitchFamily="2" charset="0"/>
              </a:rPr>
              <a:t>Share your team fundraiser with your campus; fulfill a fundraising flyer on campus and post to your campus event platform (Ex. Engage)</a:t>
            </a:r>
          </a:p>
          <a:p>
            <a:pPr marL="914400" lvl="1" indent="-457200">
              <a:buFont typeface="Arial" panose="020B0604020202020204" pitchFamily="34" charset="0"/>
              <a:buChar char="•"/>
            </a:pPr>
            <a:r>
              <a:rPr lang="en-US" sz="2200" dirty="0">
                <a:solidFill>
                  <a:schemeClr val="bg1"/>
                </a:solidFill>
                <a:latin typeface="Proxima Nova" panose="02000506030000020004" pitchFamily="2" charset="0"/>
              </a:rPr>
              <a:t>Share your team fundraiser on social media. Challenge 10 users to donate $25.00 for a chance to win a prize (Ex. Orange Stanley cup; orange </a:t>
            </a:r>
            <a:r>
              <a:rPr lang="en-US" sz="2200" dirty="0" err="1">
                <a:solidFill>
                  <a:schemeClr val="bg1"/>
                </a:solidFill>
                <a:latin typeface="Proxima Nova" panose="02000506030000020004" pitchFamily="2" charset="0"/>
              </a:rPr>
              <a:t>Swishmellow</a:t>
            </a:r>
            <a:r>
              <a:rPr lang="en-US" sz="2200" dirty="0">
                <a:solidFill>
                  <a:schemeClr val="bg1"/>
                </a:solidFill>
                <a:latin typeface="Proxima Nova" panose="02000506030000020004" pitchFamily="2" charset="0"/>
              </a:rPr>
              <a:t>; Amazon gift cards, etc.)/ send out a campus wide challenge</a:t>
            </a:r>
          </a:p>
          <a:p>
            <a:pPr marL="914400" lvl="1" indent="-457200">
              <a:buFont typeface="Arial" panose="020B0604020202020204" pitchFamily="34" charset="0"/>
              <a:buChar char="•"/>
            </a:pPr>
            <a:r>
              <a:rPr lang="en-US" sz="2200" dirty="0">
                <a:solidFill>
                  <a:schemeClr val="bg1"/>
                </a:solidFill>
                <a:latin typeface="Proxima Nova" panose="02000506030000020004" pitchFamily="2" charset="0"/>
              </a:rPr>
              <a:t>Speak with local businesses/on-campus departments to donate items to your club that you can sell</a:t>
            </a:r>
          </a:p>
          <a:p>
            <a:pPr marL="1371600" lvl="2" indent="-457200">
              <a:buFont typeface="Arial" panose="020B0604020202020204" pitchFamily="34" charset="0"/>
              <a:buChar char="•"/>
            </a:pPr>
            <a:r>
              <a:rPr lang="en-US" sz="2200" dirty="0">
                <a:solidFill>
                  <a:schemeClr val="bg1"/>
                </a:solidFill>
                <a:latin typeface="Proxima Nova" panose="02000506030000020004" pitchFamily="2" charset="0"/>
              </a:rPr>
              <a:t>Coordinate with your on-campus dining hall; on a given dining night, proceeds will be dedicated to the fundraiser, or perhaps, food may be donated for an event</a:t>
            </a:r>
          </a:p>
          <a:p>
            <a:pPr marL="914400" lvl="1" indent="-457200">
              <a:buFont typeface="Arial" panose="020B0604020202020204" pitchFamily="34" charset="0"/>
              <a:buChar char="•"/>
            </a:pPr>
            <a:r>
              <a:rPr lang="en-US" sz="2200" dirty="0">
                <a:solidFill>
                  <a:schemeClr val="bg1"/>
                </a:solidFill>
                <a:latin typeface="Proxima Nova" panose="02000506030000020004" pitchFamily="2" charset="0"/>
              </a:rPr>
              <a:t>Throw an </a:t>
            </a:r>
            <a:r>
              <a:rPr lang="en-US" sz="2200" dirty="0">
                <a:solidFill>
                  <a:srgbClr val="F8981D"/>
                </a:solidFill>
                <a:latin typeface="Proxima Nova" panose="02000506030000020004" pitchFamily="2" charset="0"/>
              </a:rPr>
              <a:t>Orange Party </a:t>
            </a:r>
            <a:r>
              <a:rPr lang="en-US" sz="2200" dirty="0">
                <a:solidFill>
                  <a:schemeClr val="bg1"/>
                </a:solidFill>
                <a:latin typeface="Proxima Nova" panose="02000506030000020004" pitchFamily="2" charset="0"/>
              </a:rPr>
              <a:t>on campus to raise money for kids with cancer</a:t>
            </a:r>
          </a:p>
          <a:p>
            <a:pPr marL="1371600" lvl="2" indent="-457200">
              <a:buFont typeface="Arial" panose="020B0604020202020204" pitchFamily="34" charset="0"/>
              <a:buChar char="•"/>
            </a:pPr>
            <a:r>
              <a:rPr lang="en-US" sz="2200" dirty="0">
                <a:solidFill>
                  <a:schemeClr val="bg1"/>
                </a:solidFill>
                <a:latin typeface="Proxima Nova" panose="02000506030000020004" pitchFamily="2" charset="0"/>
              </a:rPr>
              <a:t>Coordinate with other departments on campus to increase participation, such as the department of student engagement/affairs</a:t>
            </a:r>
          </a:p>
          <a:p>
            <a:pPr marL="1371600" lvl="2" indent="-457200">
              <a:buFont typeface="Arial" panose="020B0604020202020204" pitchFamily="34" charset="0"/>
              <a:buChar char="•"/>
            </a:pPr>
            <a:r>
              <a:rPr lang="en-US" sz="2200" dirty="0">
                <a:solidFill>
                  <a:schemeClr val="bg1"/>
                </a:solidFill>
                <a:latin typeface="Proxima Nova" panose="02000506030000020004" pitchFamily="2" charset="0"/>
              </a:rPr>
              <a:t>Host a party within school gymnasium to include music/space to dance</a:t>
            </a:r>
          </a:p>
          <a:p>
            <a:pPr marL="1371600" lvl="2" indent="-457200">
              <a:buFont typeface="Arial" panose="020B0604020202020204" pitchFamily="34" charset="0"/>
              <a:buChar char="•"/>
            </a:pPr>
            <a:r>
              <a:rPr lang="en-US" sz="2200" dirty="0">
                <a:solidFill>
                  <a:schemeClr val="bg1"/>
                </a:solidFill>
                <a:latin typeface="Proxima Nova" panose="02000506030000020004" pitchFamily="2" charset="0"/>
              </a:rPr>
              <a:t>Admission fee: $2.00 - $5.00 per person</a:t>
            </a:r>
          </a:p>
        </p:txBody>
      </p:sp>
      <p:sp>
        <p:nvSpPr>
          <p:cNvPr id="10" name="TextBox 9">
            <a:extLst>
              <a:ext uri="{FF2B5EF4-FFF2-40B4-BE49-F238E27FC236}">
                <a16:creationId xmlns:a16="http://schemas.microsoft.com/office/drawing/2014/main" id="{C8F131E4-0C07-E422-6861-D6D3D3EE7FF1}"/>
              </a:ext>
            </a:extLst>
          </p:cNvPr>
          <p:cNvSpPr txBox="1"/>
          <p:nvPr/>
        </p:nvSpPr>
        <p:spPr>
          <a:xfrm>
            <a:off x="6897757" y="795170"/>
            <a:ext cx="5294243" cy="424732"/>
          </a:xfrm>
          <a:prstGeom prst="rect">
            <a:avLst/>
          </a:prstGeom>
          <a:effectLst>
            <a:innerShdw blurRad="63500" dist="50800" dir="18900000">
              <a:prstClr val="black">
                <a:alpha val="50000"/>
              </a:prstClr>
            </a:innerShdw>
          </a:effectLst>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400" b="0" i="0">
                <a:solidFill>
                  <a:schemeClr val="bg1"/>
                </a:solidFill>
                <a:latin typeface="Proxima Nova" panose="02000506030000020004" pitchFamily="2" charset="0"/>
              </a:defRPr>
            </a:lvl1pPr>
            <a:lvl2pPr indent="0" algn="ctr">
              <a:lnSpc>
                <a:spcPct val="90000"/>
              </a:lnSpc>
              <a:spcBef>
                <a:spcPts val="500"/>
              </a:spcBef>
              <a:buFont typeface="Arial" panose="020B0604020202020204" pitchFamily="34" charset="0"/>
              <a:buNone/>
              <a:defRPr sz="2000" b="0" i="0">
                <a:solidFill>
                  <a:srgbClr val="024B92"/>
                </a:solidFill>
                <a:latin typeface="Proxima Nova" panose="02000506030000020004" pitchFamily="2" charset="0"/>
              </a:defRPr>
            </a:lvl2pPr>
            <a:lvl3pPr indent="0" algn="ctr">
              <a:lnSpc>
                <a:spcPct val="90000"/>
              </a:lnSpc>
              <a:spcBef>
                <a:spcPts val="500"/>
              </a:spcBef>
              <a:buFont typeface="Arial" panose="020B0604020202020204" pitchFamily="34" charset="0"/>
              <a:buNone/>
              <a:defRPr b="0" i="0">
                <a:solidFill>
                  <a:srgbClr val="024B92"/>
                </a:solidFill>
                <a:latin typeface="Proxima Nova" panose="02000506030000020004" pitchFamily="2" charset="0"/>
              </a:defRPr>
            </a:lvl3pPr>
            <a:lvl4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4pPr>
            <a:lvl5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3600" b="1" dirty="0">
                <a:solidFill>
                  <a:srgbClr val="F8981D"/>
                </a:solidFill>
                <a:latin typeface="HanziPen SC" panose="03000300000000000000" pitchFamily="66" charset="-122"/>
                <a:ea typeface="HanziPen SC" panose="03000300000000000000" pitchFamily="66" charset="-122"/>
              </a:rPr>
              <a:t>“Love Mitch. XOXOXO”</a:t>
            </a:r>
          </a:p>
        </p:txBody>
      </p:sp>
    </p:spTree>
    <p:extLst>
      <p:ext uri="{BB962C8B-B14F-4D97-AF65-F5344CB8AC3E}">
        <p14:creationId xmlns:p14="http://schemas.microsoft.com/office/powerpoint/2010/main" val="1722189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04959" y="-2959"/>
            <a:ext cx="11148839" cy="1325563"/>
          </a:xfrm>
        </p:spPr>
        <p:txBody>
          <a:bodyPr/>
          <a:lstStyle/>
          <a:p>
            <a:r>
              <a:rPr lang="en-US" dirty="0"/>
              <a:t>Letters of Encouragement Reminders:</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CE372DFA-BD0D-4408-BFA4-2E3BEDECBE08}"/>
              </a:ext>
            </a:extLst>
          </p:cNvPr>
          <p:cNvSpPr txBox="1"/>
          <p:nvPr/>
        </p:nvSpPr>
        <p:spPr>
          <a:xfrm>
            <a:off x="343449" y="1399310"/>
            <a:ext cx="10871860" cy="4278094"/>
          </a:xfrm>
          <a:prstGeom prst="rect">
            <a:avLst/>
          </a:prstGeom>
          <a:noFill/>
        </p:spPr>
        <p:txBody>
          <a:bodyPr wrap="square" rtlCol="0">
            <a:spAutoFit/>
          </a:bodyPr>
          <a:lstStyle/>
          <a:p>
            <a:r>
              <a:rPr lang="en-US" sz="2800" b="1" u="sng" dirty="0">
                <a:solidFill>
                  <a:srgbClr val="F8981D"/>
                </a:solidFill>
                <a:latin typeface="Proxima Nova" panose="02000506030000020004" pitchFamily="2" charset="0"/>
                <a:hlinkClick r:id="rId3">
                  <a:extLst>
                    <a:ext uri="{A12FA001-AC4F-418D-AE19-62706E023703}">
                      <ahyp:hlinkClr xmlns:ahyp="http://schemas.microsoft.com/office/drawing/2018/hyperlinkcolor" val="tx"/>
                    </a:ext>
                  </a:extLst>
                </a:hlinkClick>
              </a:rPr>
              <a:t>Letters of Encouragement Guidelines</a:t>
            </a:r>
            <a:r>
              <a:rPr lang="en-US" sz="2800" dirty="0">
                <a:solidFill>
                  <a:srgbClr val="F8981D"/>
                </a:solidFill>
                <a:latin typeface="Proxima Nova" panose="02000506030000020004" pitchFamily="2" charset="0"/>
              </a:rPr>
              <a:t>:</a:t>
            </a:r>
          </a:p>
          <a:p>
            <a:pPr marL="457200" indent="-457200">
              <a:buFont typeface="Arial" panose="020B0604020202020204" pitchFamily="34" charset="0"/>
              <a:buChar char="•"/>
            </a:pPr>
            <a:r>
              <a:rPr lang="en-US" sz="2800" dirty="0">
                <a:solidFill>
                  <a:schemeClr val="bg1"/>
                </a:solidFill>
                <a:latin typeface="Proxima Nova" panose="02000506030000020004" pitchFamily="2" charset="0"/>
              </a:rPr>
              <a:t> </a:t>
            </a:r>
            <a:r>
              <a:rPr lang="en-US" sz="2400" dirty="0">
                <a:solidFill>
                  <a:schemeClr val="bg1"/>
                </a:solidFill>
                <a:latin typeface="Proxima Nova" panose="02000506030000020004" pitchFamily="2" charset="0"/>
              </a:rPr>
              <a:t>Coordinate an envelope decorating party while simultaneously writing letters of encouragement</a:t>
            </a:r>
          </a:p>
          <a:p>
            <a:pPr marL="914400" lvl="1" indent="-457200">
              <a:buFont typeface="Arial" panose="020B0604020202020204" pitchFamily="34" charset="0"/>
              <a:buChar char="•"/>
            </a:pPr>
            <a:r>
              <a:rPr lang="en-US" sz="2400" dirty="0">
                <a:solidFill>
                  <a:schemeClr val="bg1"/>
                </a:solidFill>
                <a:latin typeface="Proxima Nova" panose="02000506030000020004" pitchFamily="2" charset="0"/>
              </a:rPr>
              <a:t>Envelopes can be orange-themed, dedicated to the Orange Envelope Challenge. Resources, such as orange construction paper or purchasing orange envelopes on </a:t>
            </a:r>
            <a:r>
              <a:rPr lang="en-US" sz="2400" dirty="0">
                <a:solidFill>
                  <a:schemeClr val="bg1"/>
                </a:solidFill>
                <a:latin typeface="Proxima Nova" panose="02000506030000020004" pitchFamily="2" charset="0"/>
                <a:hlinkClick r:id="rId4">
                  <a:extLst>
                    <a:ext uri="{A12FA001-AC4F-418D-AE19-62706E023703}">
                      <ahyp:hlinkClr xmlns:ahyp="http://schemas.microsoft.com/office/drawing/2018/hyperlinkcolor" val="tx"/>
                    </a:ext>
                  </a:extLst>
                </a:hlinkClick>
              </a:rPr>
              <a:t>Amazon</a:t>
            </a:r>
            <a:r>
              <a:rPr lang="en-US" sz="2400" dirty="0">
                <a:solidFill>
                  <a:schemeClr val="bg1"/>
                </a:solidFill>
                <a:latin typeface="Proxima Nova" panose="02000506030000020004" pitchFamily="2" charset="0"/>
              </a:rPr>
              <a:t>, are recommended to put letters within and fundraising dollars.</a:t>
            </a:r>
          </a:p>
          <a:p>
            <a:pPr marL="457200" indent="-457200">
              <a:buFont typeface="Arial" panose="020B0604020202020204" pitchFamily="34" charset="0"/>
              <a:buChar char="•"/>
            </a:pPr>
            <a:r>
              <a:rPr lang="en-US" sz="2400" dirty="0">
                <a:solidFill>
                  <a:schemeClr val="bg1"/>
                </a:solidFill>
                <a:latin typeface="Proxima Nova" panose="02000506030000020004" pitchFamily="2" charset="0"/>
              </a:rPr>
              <a:t>Consider sharing the </a:t>
            </a:r>
            <a:r>
              <a:rPr lang="en-US" sz="2400" dirty="0">
                <a:solidFill>
                  <a:schemeClr val="bg1"/>
                </a:solidFill>
                <a:latin typeface="Proxima Nova" panose="02000506030000020004" pitchFamily="2" charset="0"/>
                <a:hlinkClick r:id="rId5">
                  <a:extLst>
                    <a:ext uri="{A12FA001-AC4F-418D-AE19-62706E023703}">
                      <ahyp:hlinkClr xmlns:ahyp="http://schemas.microsoft.com/office/drawing/2018/hyperlinkcolor" val="tx"/>
                    </a:ext>
                  </a:extLst>
                </a:hlinkClick>
              </a:rPr>
              <a:t>Donations For Cards page</a:t>
            </a:r>
            <a:r>
              <a:rPr lang="en-US" sz="2400" dirty="0">
                <a:solidFill>
                  <a:schemeClr val="bg1"/>
                </a:solidFill>
                <a:latin typeface="Proxima Nova" panose="02000506030000020004" pitchFamily="2" charset="0"/>
              </a:rPr>
              <a:t> to cover package costs.</a:t>
            </a:r>
          </a:p>
          <a:p>
            <a:pPr marL="457200" indent="-457200">
              <a:buFont typeface="Arial" panose="020B0604020202020204" pitchFamily="34" charset="0"/>
              <a:buChar char="•"/>
            </a:pPr>
            <a:r>
              <a:rPr lang="en-US" sz="2400" dirty="0">
                <a:solidFill>
                  <a:schemeClr val="bg1"/>
                </a:solidFill>
                <a:latin typeface="Proxima Nova" panose="02000506030000020004" pitchFamily="2" charset="0"/>
              </a:rPr>
              <a:t>Accept digital cards too (can be emailed to </a:t>
            </a:r>
            <a:r>
              <a:rPr lang="en-US" sz="2400" dirty="0" err="1">
                <a:solidFill>
                  <a:schemeClr val="bg1"/>
                </a:solidFill>
                <a:latin typeface="Proxima Nova" panose="02000506030000020004" pitchFamily="2" charset="0"/>
              </a:rPr>
              <a:t>Malaina.Saha@pinkyswear.org</a:t>
            </a:r>
            <a:r>
              <a:rPr lang="en-US" sz="2400" dirty="0">
                <a:solidFill>
                  <a:schemeClr val="bg1"/>
                </a:solidFill>
                <a:latin typeface="Proxima Nova" panose="02000506030000020004" pitchFamily="2" charset="0"/>
              </a:rPr>
              <a:t>)</a:t>
            </a:r>
          </a:p>
          <a:p>
            <a:pPr marL="914400" lvl="1" indent="-457200">
              <a:buFont typeface="Arial" panose="020B0604020202020204" pitchFamily="34" charset="0"/>
              <a:buChar char="•"/>
            </a:pPr>
            <a:r>
              <a:rPr lang="en-US" sz="2400" dirty="0">
                <a:solidFill>
                  <a:schemeClr val="bg1"/>
                </a:solidFill>
                <a:latin typeface="Proxima Nova" panose="02000506030000020004" pitchFamily="2" charset="0"/>
              </a:rPr>
              <a:t>This will help promote virtual donations. You can utilize this </a:t>
            </a:r>
            <a:r>
              <a:rPr lang="en-US" sz="2400" dirty="0">
                <a:solidFill>
                  <a:schemeClr val="bg1"/>
                </a:solidFill>
                <a:latin typeface="Proxima Nova" panose="02000506030000020004" pitchFamily="2" charset="0"/>
                <a:hlinkClick r:id="rId6">
                  <a:extLst>
                    <a:ext uri="{A12FA001-AC4F-418D-AE19-62706E023703}">
                      <ahyp:hlinkClr xmlns:ahyp="http://schemas.microsoft.com/office/drawing/2018/hyperlinkcolor" val="tx"/>
                    </a:ext>
                  </a:extLst>
                </a:hlinkClick>
              </a:rPr>
              <a:t>photo</a:t>
            </a:r>
            <a:r>
              <a:rPr lang="en-US" sz="2400" dirty="0">
                <a:solidFill>
                  <a:schemeClr val="bg1"/>
                </a:solidFill>
                <a:latin typeface="Proxima Nova" panose="02000506030000020004" pitchFamily="2" charset="0"/>
              </a:rPr>
              <a:t> on a fundraising page or Venmo.</a:t>
            </a:r>
          </a:p>
        </p:txBody>
      </p:sp>
    </p:spTree>
    <p:extLst>
      <p:ext uri="{BB962C8B-B14F-4D97-AF65-F5344CB8AC3E}">
        <p14:creationId xmlns:p14="http://schemas.microsoft.com/office/powerpoint/2010/main" val="2529213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04959" y="-2959"/>
            <a:ext cx="11148839" cy="1325563"/>
          </a:xfrm>
        </p:spPr>
        <p:txBody>
          <a:bodyPr/>
          <a:lstStyle/>
          <a:p>
            <a:r>
              <a:rPr lang="en-US" dirty="0"/>
              <a:t>Letters of Encouragement Examples:</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pic>
        <p:nvPicPr>
          <p:cNvPr id="13" name="Picture 12" descr="A cartoon avocado with sunglasses&#10;&#10;Description automatically generated">
            <a:extLst>
              <a:ext uri="{FF2B5EF4-FFF2-40B4-BE49-F238E27FC236}">
                <a16:creationId xmlns:a16="http://schemas.microsoft.com/office/drawing/2014/main" id="{3B8E1B14-EB82-6A78-5317-6F69BE10F5CD}"/>
              </a:ext>
            </a:extLst>
          </p:cNvPr>
          <p:cNvPicPr>
            <a:picLocks noChangeAspect="1"/>
          </p:cNvPicPr>
          <p:nvPr/>
        </p:nvPicPr>
        <p:blipFill>
          <a:blip r:embed="rId3"/>
          <a:stretch>
            <a:fillRect/>
          </a:stretch>
        </p:blipFill>
        <p:spPr>
          <a:xfrm>
            <a:off x="6558697" y="2262556"/>
            <a:ext cx="3238609" cy="4571466"/>
          </a:xfrm>
          <a:prstGeom prst="rect">
            <a:avLst/>
          </a:prstGeom>
        </p:spPr>
      </p:pic>
      <p:pic>
        <p:nvPicPr>
          <p:cNvPr id="17" name="Picture 16" descr="A group of vegetables with faces&#10;&#10;Description automatically generated">
            <a:extLst>
              <a:ext uri="{FF2B5EF4-FFF2-40B4-BE49-F238E27FC236}">
                <a16:creationId xmlns:a16="http://schemas.microsoft.com/office/drawing/2014/main" id="{43A2AFB0-6021-CBFC-81D7-F8F78439A230}"/>
              </a:ext>
            </a:extLst>
          </p:cNvPr>
          <p:cNvPicPr>
            <a:picLocks noChangeAspect="1"/>
          </p:cNvPicPr>
          <p:nvPr/>
        </p:nvPicPr>
        <p:blipFill>
          <a:blip r:embed="rId4"/>
          <a:stretch>
            <a:fillRect/>
          </a:stretch>
        </p:blipFill>
        <p:spPr>
          <a:xfrm>
            <a:off x="0" y="3352984"/>
            <a:ext cx="2868245" cy="3594560"/>
          </a:xfrm>
          <a:prstGeom prst="rect">
            <a:avLst/>
          </a:prstGeom>
        </p:spPr>
      </p:pic>
      <p:pic>
        <p:nvPicPr>
          <p:cNvPr id="15" name="Picture 14" descr="A card with a bee and hearts&#10;&#10;Description automatically generated">
            <a:extLst>
              <a:ext uri="{FF2B5EF4-FFF2-40B4-BE49-F238E27FC236}">
                <a16:creationId xmlns:a16="http://schemas.microsoft.com/office/drawing/2014/main" id="{AC564D19-5202-08E5-FD29-897B9A458C32}"/>
              </a:ext>
            </a:extLst>
          </p:cNvPr>
          <p:cNvPicPr>
            <a:picLocks noChangeAspect="1"/>
          </p:cNvPicPr>
          <p:nvPr/>
        </p:nvPicPr>
        <p:blipFill>
          <a:blip r:embed="rId5"/>
          <a:stretch>
            <a:fillRect/>
          </a:stretch>
        </p:blipFill>
        <p:spPr>
          <a:xfrm>
            <a:off x="2868245" y="1423822"/>
            <a:ext cx="3771900" cy="5410200"/>
          </a:xfrm>
          <a:prstGeom prst="rect">
            <a:avLst/>
          </a:prstGeom>
        </p:spPr>
      </p:pic>
      <p:pic>
        <p:nvPicPr>
          <p:cNvPr id="11" name="Picture 10" descr="A card with vegetables on it&#10;&#10;Description automatically generated">
            <a:extLst>
              <a:ext uri="{FF2B5EF4-FFF2-40B4-BE49-F238E27FC236}">
                <a16:creationId xmlns:a16="http://schemas.microsoft.com/office/drawing/2014/main" id="{9DE8DEE0-7B26-827B-FE56-7E665E46A0E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43" b="93065" l="9799" r="92680">
                        <a14:foregroundMark x1="50531" y1="24049" x2="53837" y2="40828"/>
                        <a14:foregroundMark x1="70130" y1="21812" x2="70130" y2="55257"/>
                        <a14:foregroundMark x1="82527" y1="31320" x2="80992" y2="80425"/>
                        <a14:foregroundMark x1="77568" y1="20582" x2="79693" y2="26398"/>
                        <a14:foregroundMark x1="92798" y1="16890" x2="92798" y2="22260"/>
                        <a14:foregroundMark x1="34475" y1="75280" x2="63872" y2="75503"/>
                        <a14:foregroundMark x1="76505" y1="92617" x2="79457" y2="93065"/>
                      </a14:backgroundRemoval>
                    </a14:imgEffect>
                  </a14:imgLayer>
                </a14:imgProps>
              </a:ext>
            </a:extLst>
          </a:blip>
          <a:stretch>
            <a:fillRect/>
          </a:stretch>
        </p:blipFill>
        <p:spPr>
          <a:xfrm>
            <a:off x="8178002" y="2757917"/>
            <a:ext cx="4080864" cy="4312402"/>
          </a:xfrm>
          <a:prstGeom prst="rect">
            <a:avLst/>
          </a:prstGeom>
        </p:spPr>
      </p:pic>
      <p:pic>
        <p:nvPicPr>
          <p:cNvPr id="19" name="Picture 18" descr="A watercolor illustration of a candy&#10;&#10;Description automatically generated">
            <a:extLst>
              <a:ext uri="{FF2B5EF4-FFF2-40B4-BE49-F238E27FC236}">
                <a16:creationId xmlns:a16="http://schemas.microsoft.com/office/drawing/2014/main" id="{5EAEF7E8-85B0-4C20-DE7A-7CF0BFA80D29}"/>
              </a:ext>
            </a:extLst>
          </p:cNvPr>
          <p:cNvPicPr>
            <a:picLocks noChangeAspect="1"/>
          </p:cNvPicPr>
          <p:nvPr/>
        </p:nvPicPr>
        <p:blipFill>
          <a:blip r:embed="rId8"/>
          <a:stretch>
            <a:fillRect/>
          </a:stretch>
        </p:blipFill>
        <p:spPr>
          <a:xfrm>
            <a:off x="0" y="1090512"/>
            <a:ext cx="3303427" cy="2375994"/>
          </a:xfrm>
          <a:prstGeom prst="rect">
            <a:avLst/>
          </a:prstGeom>
        </p:spPr>
      </p:pic>
    </p:spTree>
    <p:extLst>
      <p:ext uri="{BB962C8B-B14F-4D97-AF65-F5344CB8AC3E}">
        <p14:creationId xmlns:p14="http://schemas.microsoft.com/office/powerpoint/2010/main" val="520136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a:xfrm>
            <a:off x="204960" y="294708"/>
            <a:ext cx="11148839" cy="1325563"/>
          </a:xfrm>
        </p:spPr>
        <p:txBody>
          <a:bodyPr/>
          <a:lstStyle/>
          <a:p>
            <a:r>
              <a:rPr lang="en-US" dirty="0"/>
              <a:t>Choosing An All-Star:</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23447815-6C0F-36CF-1839-7410D1C6891A}"/>
              </a:ext>
            </a:extLst>
          </p:cNvPr>
          <p:cNvSpPr txBox="1"/>
          <p:nvPr/>
        </p:nvSpPr>
        <p:spPr>
          <a:xfrm>
            <a:off x="387927" y="1358661"/>
            <a:ext cx="2257349" cy="523220"/>
          </a:xfrm>
          <a:prstGeom prst="rect">
            <a:avLst/>
          </a:prstGeom>
          <a:noFill/>
        </p:spPr>
        <p:txBody>
          <a:bodyPr wrap="none" rtlCol="0">
            <a:spAutoFit/>
          </a:bodyPr>
          <a:lstStyle/>
          <a:p>
            <a:r>
              <a:rPr lang="en-US" sz="2800" b="1" u="sng" dirty="0">
                <a:solidFill>
                  <a:srgbClr val="F8981D"/>
                </a:solidFill>
                <a:latin typeface="Proxima Nova" panose="02000506030000020004" pitchFamily="2" charset="0"/>
                <a:hlinkClick r:id="rId3">
                  <a:extLst>
                    <a:ext uri="{A12FA001-AC4F-418D-AE19-62706E023703}">
                      <ahyp:hlinkClr xmlns:ahyp="http://schemas.microsoft.com/office/drawing/2018/hyperlinkcolor" val="tx"/>
                    </a:ext>
                  </a:extLst>
                </a:hlinkClick>
              </a:rPr>
              <a:t>All-Star Kids</a:t>
            </a:r>
            <a:r>
              <a:rPr lang="en-US" sz="2800" dirty="0">
                <a:solidFill>
                  <a:srgbClr val="F8981D"/>
                </a:solidFill>
                <a:latin typeface="Proxima Nova" panose="02000506030000020004" pitchFamily="2" charset="0"/>
              </a:rPr>
              <a:t>:</a:t>
            </a:r>
            <a:endParaRPr lang="en-US" sz="2800" b="1" u="sng" dirty="0">
              <a:solidFill>
                <a:srgbClr val="F8981D"/>
              </a:solidFill>
              <a:latin typeface="Proxima Nova" panose="02000506030000020004" pitchFamily="2" charset="0"/>
            </a:endParaRPr>
          </a:p>
        </p:txBody>
      </p:sp>
      <p:pic>
        <p:nvPicPr>
          <p:cNvPr id="11" name="Picture 10" descr="A screenshot of a website&#10;&#10;Description automatically generated">
            <a:extLst>
              <a:ext uri="{FF2B5EF4-FFF2-40B4-BE49-F238E27FC236}">
                <a16:creationId xmlns:a16="http://schemas.microsoft.com/office/drawing/2014/main" id="{0AF8421C-F0BE-A5EB-4623-E3A1171696AA}"/>
              </a:ext>
            </a:extLst>
          </p:cNvPr>
          <p:cNvPicPr>
            <a:picLocks noChangeAspect="1"/>
          </p:cNvPicPr>
          <p:nvPr/>
        </p:nvPicPr>
        <p:blipFill>
          <a:blip r:embed="rId4"/>
          <a:stretch>
            <a:fillRect/>
          </a:stretch>
        </p:blipFill>
        <p:spPr>
          <a:xfrm>
            <a:off x="2645276" y="1772339"/>
            <a:ext cx="6836118" cy="4974825"/>
          </a:xfrm>
          <a:prstGeom prst="rect">
            <a:avLst/>
          </a:prstGeom>
          <a:ln>
            <a:solidFill>
              <a:srgbClr val="F8981D"/>
            </a:solidFill>
          </a:ln>
          <a:effectLst>
            <a:softEdge rad="31750"/>
          </a:effectLst>
        </p:spPr>
      </p:pic>
      <p:sp>
        <p:nvSpPr>
          <p:cNvPr id="12" name="Rectangle 11">
            <a:extLst>
              <a:ext uri="{FF2B5EF4-FFF2-40B4-BE49-F238E27FC236}">
                <a16:creationId xmlns:a16="http://schemas.microsoft.com/office/drawing/2014/main" id="{4F5DD07C-1D71-3D09-49F6-0E35B8130096}"/>
              </a:ext>
            </a:extLst>
          </p:cNvPr>
          <p:cNvSpPr/>
          <p:nvPr/>
        </p:nvSpPr>
        <p:spPr>
          <a:xfrm>
            <a:off x="6333740" y="1798753"/>
            <a:ext cx="890305" cy="369332"/>
          </a:xfrm>
          <a:prstGeom prst="rect">
            <a:avLst/>
          </a:prstGeom>
          <a:no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83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86EA-BF59-B552-4C27-22D9B9EA22E7}"/>
              </a:ext>
            </a:extLst>
          </p:cNvPr>
          <p:cNvSpPr>
            <a:spLocks noGrp="1"/>
          </p:cNvSpPr>
          <p:nvPr>
            <p:ph type="title"/>
          </p:nvPr>
        </p:nvSpPr>
        <p:spPr/>
        <p:txBody>
          <a:bodyPr/>
          <a:lstStyle/>
          <a:p>
            <a:r>
              <a:rPr lang="en-US" dirty="0"/>
              <a:t>Foundation Updates For the Pack:</a:t>
            </a:r>
          </a:p>
        </p:txBody>
      </p:sp>
      <p:sp>
        <p:nvSpPr>
          <p:cNvPr id="3" name="Content Placeholder 2">
            <a:extLst>
              <a:ext uri="{FF2B5EF4-FFF2-40B4-BE49-F238E27FC236}">
                <a16:creationId xmlns:a16="http://schemas.microsoft.com/office/drawing/2014/main" id="{6CEC1550-3FD6-E42D-BD89-A2B775215E69}"/>
              </a:ext>
            </a:extLst>
          </p:cNvPr>
          <p:cNvSpPr>
            <a:spLocks noGrp="1"/>
          </p:cNvSpPr>
          <p:nvPr>
            <p:ph idx="1"/>
          </p:nvPr>
        </p:nvSpPr>
        <p:spPr/>
        <p:txBody>
          <a:bodyPr>
            <a:normAutofit/>
          </a:bodyPr>
          <a:lstStyle/>
          <a:p>
            <a:r>
              <a:rPr lang="en-US" dirty="0"/>
              <a:t>PSF Scholarship: Opens </a:t>
            </a:r>
            <a:r>
              <a:rPr lang="en-US" b="1" u="sng" dirty="0"/>
              <a:t>Monday, February 19, 2024</a:t>
            </a:r>
          </a:p>
          <a:p>
            <a:pPr lvl="1"/>
            <a:r>
              <a:rPr lang="en-US" dirty="0"/>
              <a:t>Expectation: three winners only</a:t>
            </a:r>
          </a:p>
          <a:p>
            <a:pPr lvl="1"/>
            <a:r>
              <a:rPr lang="en-US" dirty="0"/>
              <a:t>Winners are chosen, based on participation, fundraising, and leadership.</a:t>
            </a:r>
          </a:p>
        </p:txBody>
      </p:sp>
      <p:pic>
        <p:nvPicPr>
          <p:cNvPr id="4" name="Picture 4" descr="It Takes Two">
            <a:extLst>
              <a:ext uri="{FF2B5EF4-FFF2-40B4-BE49-F238E27FC236}">
                <a16:creationId xmlns:a16="http://schemas.microsoft.com/office/drawing/2014/main" id="{C1762740-FA45-A538-E872-EBF2010BF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7311" y="2031655"/>
            <a:ext cx="2794689" cy="2794689"/>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284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5835A2-20CA-108D-4672-9AE7EE856231}"/>
              </a:ext>
            </a:extLst>
          </p:cNvPr>
          <p:cNvSpPr>
            <a:spLocks noGrp="1"/>
          </p:cNvSpPr>
          <p:nvPr>
            <p:ph type="body" sz="quarter" idx="12"/>
          </p:nvPr>
        </p:nvSpPr>
        <p:spPr>
          <a:xfrm>
            <a:off x="1562893" y="4275748"/>
            <a:ext cx="9066213" cy="550862"/>
          </a:xfrm>
        </p:spPr>
        <p:txBody>
          <a:bodyPr/>
          <a:lstStyle/>
          <a:p>
            <a:r>
              <a:rPr lang="en-US" dirty="0"/>
              <a:t>Gabriella Del Rio | Regional Leader: Program Development</a:t>
            </a:r>
          </a:p>
        </p:txBody>
      </p:sp>
      <p:pic>
        <p:nvPicPr>
          <p:cNvPr id="4" name="Picture 3" descr="A child holding a sign&#10;&#10;Description automatically generated">
            <a:extLst>
              <a:ext uri="{FF2B5EF4-FFF2-40B4-BE49-F238E27FC236}">
                <a16:creationId xmlns:a16="http://schemas.microsoft.com/office/drawing/2014/main" id="{1440BFF6-B5B0-313F-944E-97A4A466CAC5}"/>
              </a:ext>
            </a:extLst>
          </p:cNvPr>
          <p:cNvPicPr>
            <a:picLocks noChangeAspect="1"/>
          </p:cNvPicPr>
          <p:nvPr/>
        </p:nvPicPr>
        <p:blipFill>
          <a:blip r:embed="rId2"/>
          <a:stretch>
            <a:fillRect/>
          </a:stretch>
        </p:blipFill>
        <p:spPr>
          <a:xfrm>
            <a:off x="0" y="4352582"/>
            <a:ext cx="2881745" cy="2505418"/>
          </a:xfrm>
          <a:prstGeom prst="rect">
            <a:avLst/>
          </a:prstGeom>
          <a:effectLst>
            <a:softEdge rad="317500"/>
          </a:effectLst>
        </p:spPr>
      </p:pic>
    </p:spTree>
    <p:extLst>
      <p:ext uri="{BB962C8B-B14F-4D97-AF65-F5344CB8AC3E}">
        <p14:creationId xmlns:p14="http://schemas.microsoft.com/office/powerpoint/2010/main" val="83795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86EA-BF59-B552-4C27-22D9B9EA22E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6CEC1550-3FD6-E42D-BD89-A2B775215E69}"/>
              </a:ext>
            </a:extLst>
          </p:cNvPr>
          <p:cNvSpPr>
            <a:spLocks noGrp="1"/>
          </p:cNvSpPr>
          <p:nvPr>
            <p:ph idx="1"/>
          </p:nvPr>
        </p:nvSpPr>
        <p:spPr/>
        <p:txBody>
          <a:bodyPr>
            <a:normAutofit lnSpcReduction="10000"/>
          </a:bodyPr>
          <a:lstStyle/>
          <a:p>
            <a:pPr>
              <a:buFont typeface="Wingdings" pitchFamily="2" charset="2"/>
              <a:buChar char="ü"/>
            </a:pPr>
            <a:r>
              <a:rPr lang="en-US" dirty="0"/>
              <a:t> E-Board reminders</a:t>
            </a:r>
          </a:p>
          <a:p>
            <a:pPr>
              <a:buFont typeface="Wingdings" pitchFamily="2" charset="2"/>
              <a:buChar char="ü"/>
            </a:pPr>
            <a:r>
              <a:rPr lang="en-US" dirty="0"/>
              <a:t> Icebreaker</a:t>
            </a:r>
          </a:p>
          <a:p>
            <a:pPr>
              <a:buFont typeface="Wingdings" pitchFamily="2" charset="2"/>
              <a:buChar char="ü"/>
            </a:pPr>
            <a:r>
              <a:rPr lang="en-US" dirty="0"/>
              <a:t> Significance of the Pack Program</a:t>
            </a:r>
          </a:p>
          <a:p>
            <a:pPr>
              <a:buFont typeface="Wingdings" pitchFamily="2" charset="2"/>
              <a:buChar char="ü"/>
            </a:pPr>
            <a:r>
              <a:rPr lang="en-US" dirty="0"/>
              <a:t> All-Star Spotlight</a:t>
            </a:r>
          </a:p>
          <a:p>
            <a:pPr>
              <a:buFont typeface="Wingdings" pitchFamily="2" charset="2"/>
              <a:buChar char="ü"/>
            </a:pPr>
            <a:r>
              <a:rPr lang="en-US" dirty="0"/>
              <a:t> Orange Envelope Fundraising Initiatives</a:t>
            </a:r>
          </a:p>
          <a:p>
            <a:pPr>
              <a:buFont typeface="Wingdings" pitchFamily="2" charset="2"/>
              <a:buChar char="ü"/>
            </a:pPr>
            <a:r>
              <a:rPr lang="en-US" dirty="0"/>
              <a:t> Letters of Encouragement (LOE) Reminders</a:t>
            </a:r>
          </a:p>
          <a:p>
            <a:pPr>
              <a:buFont typeface="Wingdings" pitchFamily="2" charset="2"/>
              <a:buChar char="ü"/>
            </a:pPr>
            <a:r>
              <a:rPr lang="en-US" dirty="0"/>
              <a:t> Choose an All-Star</a:t>
            </a:r>
          </a:p>
          <a:p>
            <a:pPr>
              <a:buFont typeface="Wingdings" pitchFamily="2" charset="2"/>
              <a:buChar char="ü"/>
            </a:pPr>
            <a:r>
              <a:rPr lang="en-US" dirty="0"/>
              <a:t> Foundation Updates for Collegiate Pinky Swear     Community</a:t>
            </a:r>
          </a:p>
        </p:txBody>
      </p:sp>
      <p:pic>
        <p:nvPicPr>
          <p:cNvPr id="4" name="Picture 4" descr="It Takes Two">
            <a:extLst>
              <a:ext uri="{FF2B5EF4-FFF2-40B4-BE49-F238E27FC236}">
                <a16:creationId xmlns:a16="http://schemas.microsoft.com/office/drawing/2014/main" id="{C1762740-FA45-A538-E872-EBF2010BF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7311" y="2031655"/>
            <a:ext cx="2794689" cy="2794689"/>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40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p:txBody>
          <a:bodyPr/>
          <a:lstStyle/>
          <a:p>
            <a:r>
              <a:rPr lang="en-US"/>
              <a:t>E-Board Reminders:</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7756D069-A8E5-2994-4C89-755EA14EB41B}"/>
              </a:ext>
            </a:extLst>
          </p:cNvPr>
          <p:cNvSpPr txBox="1"/>
          <p:nvPr/>
        </p:nvSpPr>
        <p:spPr>
          <a:xfrm>
            <a:off x="457200" y="1570623"/>
            <a:ext cx="11171583" cy="954107"/>
          </a:xfrm>
          <a:prstGeom prst="rect">
            <a:avLst/>
          </a:prstGeom>
          <a:noFill/>
        </p:spPr>
        <p:txBody>
          <a:bodyPr wrap="square" rtlCol="0">
            <a:spAutoFit/>
          </a:bodyPr>
          <a:lstStyle/>
          <a:p>
            <a:r>
              <a:rPr lang="en-US" sz="2800" b="1" u="sng" dirty="0">
                <a:solidFill>
                  <a:srgbClr val="F8981D"/>
                </a:solidFill>
                <a:latin typeface="Proxima Nova" panose="02000506030000020004" pitchFamily="2" charset="0"/>
                <a:hlinkClick r:id="rId3">
                  <a:extLst>
                    <a:ext uri="{A12FA001-AC4F-418D-AE19-62706E023703}">
                      <ahyp:hlinkClr xmlns:ahyp="http://schemas.microsoft.com/office/drawing/2018/hyperlinkcolor" val="tx"/>
                    </a:ext>
                  </a:extLst>
                </a:hlinkClick>
              </a:rPr>
              <a:t>Orange Envelope Challenge</a:t>
            </a:r>
            <a:r>
              <a:rPr lang="en-US" sz="2800" b="1" u="sng" dirty="0">
                <a:solidFill>
                  <a:srgbClr val="F8981D"/>
                </a:solidFill>
                <a:latin typeface="Proxima Nova" panose="02000506030000020004" pitchFamily="2" charset="0"/>
              </a:rPr>
              <a:t> (February – March 2024)</a:t>
            </a:r>
            <a:r>
              <a:rPr lang="en-US" sz="2800" b="1" dirty="0">
                <a:solidFill>
                  <a:srgbClr val="F8981D"/>
                </a:solidFill>
                <a:latin typeface="Proxima Nova" panose="02000506030000020004" pitchFamily="2" charset="0"/>
              </a:rPr>
              <a:t>:</a:t>
            </a:r>
          </a:p>
          <a:p>
            <a:endParaRPr lang="en-US" sz="2800" u="sng" dirty="0">
              <a:solidFill>
                <a:srgbClr val="F8981D"/>
              </a:solidFill>
              <a:latin typeface="Proxima Nova" panose="02000506030000020004" pitchFamily="2" charset="0"/>
            </a:endParaRPr>
          </a:p>
        </p:txBody>
      </p:sp>
      <p:pic>
        <p:nvPicPr>
          <p:cNvPr id="12" name="Picture 11" descr="A qr code on a yellow background&#10;&#10;Description automatically generated">
            <a:extLst>
              <a:ext uri="{FF2B5EF4-FFF2-40B4-BE49-F238E27FC236}">
                <a16:creationId xmlns:a16="http://schemas.microsoft.com/office/drawing/2014/main" id="{6864DC78-CBA0-1C39-4DA8-5233E64DB825}"/>
              </a:ext>
            </a:extLst>
          </p:cNvPr>
          <p:cNvPicPr>
            <a:picLocks noChangeAspect="1"/>
          </p:cNvPicPr>
          <p:nvPr/>
        </p:nvPicPr>
        <p:blipFill>
          <a:blip r:embed="rId4"/>
          <a:stretch>
            <a:fillRect/>
          </a:stretch>
        </p:blipFill>
        <p:spPr>
          <a:xfrm>
            <a:off x="1140445" y="3067831"/>
            <a:ext cx="1905000" cy="1905000"/>
          </a:xfrm>
          <a:prstGeom prst="rect">
            <a:avLst/>
          </a:prstGeom>
        </p:spPr>
      </p:pic>
      <p:grpSp>
        <p:nvGrpSpPr>
          <p:cNvPr id="16" name="Group 15">
            <a:extLst>
              <a:ext uri="{FF2B5EF4-FFF2-40B4-BE49-F238E27FC236}">
                <a16:creationId xmlns:a16="http://schemas.microsoft.com/office/drawing/2014/main" id="{DA7A221D-E35A-CC41-49C9-1E64FEE59AC5}"/>
              </a:ext>
            </a:extLst>
          </p:cNvPr>
          <p:cNvGrpSpPr/>
          <p:nvPr/>
        </p:nvGrpSpPr>
        <p:grpSpPr>
          <a:xfrm>
            <a:off x="290650" y="2236210"/>
            <a:ext cx="3604591" cy="4194122"/>
            <a:chOff x="204960" y="2236210"/>
            <a:chExt cx="3604591" cy="4194122"/>
          </a:xfrm>
        </p:grpSpPr>
        <p:sp>
          <p:nvSpPr>
            <p:cNvPr id="14" name="Rectangle 13">
              <a:extLst>
                <a:ext uri="{FF2B5EF4-FFF2-40B4-BE49-F238E27FC236}">
                  <a16:creationId xmlns:a16="http://schemas.microsoft.com/office/drawing/2014/main" id="{B9081C86-C57C-8421-3892-0934E2DB0793}"/>
                </a:ext>
              </a:extLst>
            </p:cNvPr>
            <p:cNvSpPr/>
            <p:nvPr/>
          </p:nvSpPr>
          <p:spPr>
            <a:xfrm>
              <a:off x="204960" y="2236210"/>
              <a:ext cx="3604591" cy="4194122"/>
            </a:xfrm>
            <a:prstGeom prst="rect">
              <a:avLst/>
            </a:prstGeom>
            <a:no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A52AD5-AFDD-A226-A994-08E680E341CA}"/>
                </a:ext>
              </a:extLst>
            </p:cNvPr>
            <p:cNvSpPr/>
            <p:nvPr/>
          </p:nvSpPr>
          <p:spPr>
            <a:xfrm>
              <a:off x="204960" y="5515932"/>
              <a:ext cx="3604591" cy="914400"/>
            </a:xfrm>
            <a:prstGeom prst="rect">
              <a:avLst/>
            </a:prstGeom>
            <a:solidFill>
              <a:srgbClr val="F8981D"/>
            </a:solid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Graphic 17" descr="Badge 1 with solid fill">
            <a:extLst>
              <a:ext uri="{FF2B5EF4-FFF2-40B4-BE49-F238E27FC236}">
                <a16:creationId xmlns:a16="http://schemas.microsoft.com/office/drawing/2014/main" id="{B363199D-22B2-3580-BE4A-701006C465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73" y="2214606"/>
            <a:ext cx="674368" cy="674368"/>
          </a:xfrm>
          <a:prstGeom prst="rect">
            <a:avLst/>
          </a:prstGeom>
        </p:spPr>
      </p:pic>
      <p:grpSp>
        <p:nvGrpSpPr>
          <p:cNvPr id="19" name="Group 18">
            <a:extLst>
              <a:ext uri="{FF2B5EF4-FFF2-40B4-BE49-F238E27FC236}">
                <a16:creationId xmlns:a16="http://schemas.microsoft.com/office/drawing/2014/main" id="{B232322E-BE56-4D9A-6AD1-7BD6A85B0B47}"/>
              </a:ext>
            </a:extLst>
          </p:cNvPr>
          <p:cNvGrpSpPr/>
          <p:nvPr/>
        </p:nvGrpSpPr>
        <p:grpSpPr>
          <a:xfrm>
            <a:off x="4346713" y="2235439"/>
            <a:ext cx="3604591" cy="4194122"/>
            <a:chOff x="204960" y="2236210"/>
            <a:chExt cx="3604591" cy="4194122"/>
          </a:xfrm>
        </p:grpSpPr>
        <p:sp>
          <p:nvSpPr>
            <p:cNvPr id="20" name="Rectangle 19">
              <a:extLst>
                <a:ext uri="{FF2B5EF4-FFF2-40B4-BE49-F238E27FC236}">
                  <a16:creationId xmlns:a16="http://schemas.microsoft.com/office/drawing/2014/main" id="{213E7645-DE9E-C5C5-20C9-70D403AAC546}"/>
                </a:ext>
              </a:extLst>
            </p:cNvPr>
            <p:cNvSpPr/>
            <p:nvPr/>
          </p:nvSpPr>
          <p:spPr>
            <a:xfrm>
              <a:off x="204960" y="2236210"/>
              <a:ext cx="3604591" cy="4194122"/>
            </a:xfrm>
            <a:prstGeom prst="rect">
              <a:avLst/>
            </a:prstGeom>
            <a:no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434EDF7-6970-3F4B-DFBA-E5755152A4BE}"/>
                </a:ext>
              </a:extLst>
            </p:cNvPr>
            <p:cNvSpPr/>
            <p:nvPr/>
          </p:nvSpPr>
          <p:spPr>
            <a:xfrm>
              <a:off x="204960" y="5515932"/>
              <a:ext cx="3604591" cy="914400"/>
            </a:xfrm>
            <a:prstGeom prst="rect">
              <a:avLst/>
            </a:prstGeom>
            <a:solidFill>
              <a:srgbClr val="F8981D"/>
            </a:solid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E12CE0C-3574-9E26-8B22-CE3BCC2649FD}"/>
              </a:ext>
            </a:extLst>
          </p:cNvPr>
          <p:cNvGrpSpPr/>
          <p:nvPr/>
        </p:nvGrpSpPr>
        <p:grpSpPr>
          <a:xfrm>
            <a:off x="8333088" y="2254313"/>
            <a:ext cx="3604591" cy="4194122"/>
            <a:chOff x="204960" y="2236210"/>
            <a:chExt cx="3604591" cy="4194122"/>
          </a:xfrm>
        </p:grpSpPr>
        <p:sp>
          <p:nvSpPr>
            <p:cNvPr id="23" name="Rectangle 22">
              <a:extLst>
                <a:ext uri="{FF2B5EF4-FFF2-40B4-BE49-F238E27FC236}">
                  <a16:creationId xmlns:a16="http://schemas.microsoft.com/office/drawing/2014/main" id="{413DA80C-ADA1-C03E-62BC-59834CB26D7C}"/>
                </a:ext>
              </a:extLst>
            </p:cNvPr>
            <p:cNvSpPr/>
            <p:nvPr/>
          </p:nvSpPr>
          <p:spPr>
            <a:xfrm>
              <a:off x="204960" y="2236210"/>
              <a:ext cx="3604591" cy="4194122"/>
            </a:xfrm>
            <a:prstGeom prst="rect">
              <a:avLst/>
            </a:prstGeom>
            <a:no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17DB68-F40D-D56A-80A0-D0A6DE94E497}"/>
                </a:ext>
              </a:extLst>
            </p:cNvPr>
            <p:cNvSpPr/>
            <p:nvPr/>
          </p:nvSpPr>
          <p:spPr>
            <a:xfrm>
              <a:off x="204960" y="5515932"/>
              <a:ext cx="3604591" cy="914400"/>
            </a:xfrm>
            <a:prstGeom prst="rect">
              <a:avLst/>
            </a:prstGeom>
            <a:solidFill>
              <a:srgbClr val="F8981D"/>
            </a:solid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25" descr="Badge with solid fill">
            <a:extLst>
              <a:ext uri="{FF2B5EF4-FFF2-40B4-BE49-F238E27FC236}">
                <a16:creationId xmlns:a16="http://schemas.microsoft.com/office/drawing/2014/main" id="{A4944073-93D7-D72F-BAC2-50A810CD7B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9275" y="2254313"/>
            <a:ext cx="634661" cy="634661"/>
          </a:xfrm>
          <a:prstGeom prst="rect">
            <a:avLst/>
          </a:prstGeom>
        </p:spPr>
      </p:pic>
      <p:pic>
        <p:nvPicPr>
          <p:cNvPr id="28" name="Graphic 27" descr="Badge 3 with solid fill">
            <a:extLst>
              <a:ext uri="{FF2B5EF4-FFF2-40B4-BE49-F238E27FC236}">
                <a16:creationId xmlns:a16="http://schemas.microsoft.com/office/drawing/2014/main" id="{5EFC2E16-C465-C1FB-14B6-7BE1EB4582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3088" y="2213835"/>
            <a:ext cx="675139" cy="675139"/>
          </a:xfrm>
          <a:prstGeom prst="rect">
            <a:avLst/>
          </a:prstGeom>
        </p:spPr>
      </p:pic>
      <p:sp>
        <p:nvSpPr>
          <p:cNvPr id="29" name="TextBox 28">
            <a:extLst>
              <a:ext uri="{FF2B5EF4-FFF2-40B4-BE49-F238E27FC236}">
                <a16:creationId xmlns:a16="http://schemas.microsoft.com/office/drawing/2014/main" id="{DD77207F-4660-3446-3AFD-7E2AE6FBA99F}"/>
              </a:ext>
            </a:extLst>
          </p:cNvPr>
          <p:cNvSpPr txBox="1"/>
          <p:nvPr/>
        </p:nvSpPr>
        <p:spPr>
          <a:xfrm>
            <a:off x="387828" y="5557633"/>
            <a:ext cx="3410234" cy="830997"/>
          </a:xfrm>
          <a:prstGeom prst="rect">
            <a:avLst/>
          </a:prstGeom>
          <a:noFill/>
        </p:spPr>
        <p:txBody>
          <a:bodyPr wrap="square" rtlCol="0">
            <a:spAutoFit/>
          </a:bodyPr>
          <a:lstStyle/>
          <a:p>
            <a:pPr algn="ctr"/>
            <a:r>
              <a:rPr lang="en-US" sz="2400" b="1">
                <a:solidFill>
                  <a:schemeClr val="bg1"/>
                </a:solidFill>
                <a:latin typeface="Proxima Nova" panose="02000506030000020004" pitchFamily="2" charset="0"/>
              </a:rPr>
              <a:t>Scan the QR code, and sign-up your Pack.</a:t>
            </a:r>
          </a:p>
        </p:txBody>
      </p:sp>
      <p:pic>
        <p:nvPicPr>
          <p:cNvPr id="31" name="Picture 30" descr="A screenshot of a phone&#10;&#10;Description automatically generated">
            <a:extLst>
              <a:ext uri="{FF2B5EF4-FFF2-40B4-BE49-F238E27FC236}">
                <a16:creationId xmlns:a16="http://schemas.microsoft.com/office/drawing/2014/main" id="{6072868D-E277-96B9-23C1-0CFC7A098A3B}"/>
              </a:ext>
            </a:extLst>
          </p:cNvPr>
          <p:cNvPicPr>
            <a:picLocks noChangeAspect="1"/>
          </p:cNvPicPr>
          <p:nvPr/>
        </p:nvPicPr>
        <p:blipFill rotWithShape="1">
          <a:blip r:embed="rId11"/>
          <a:srcRect b="38784"/>
          <a:stretch/>
        </p:blipFill>
        <p:spPr>
          <a:xfrm>
            <a:off x="5044793" y="2254313"/>
            <a:ext cx="2380946" cy="3241035"/>
          </a:xfrm>
          <a:prstGeom prst="rect">
            <a:avLst/>
          </a:prstGeom>
        </p:spPr>
      </p:pic>
      <p:sp>
        <p:nvSpPr>
          <p:cNvPr id="32" name="Rectangle 31">
            <a:extLst>
              <a:ext uri="{FF2B5EF4-FFF2-40B4-BE49-F238E27FC236}">
                <a16:creationId xmlns:a16="http://schemas.microsoft.com/office/drawing/2014/main" id="{776A73C3-83D8-41BF-0F35-CD1EC630744C}"/>
              </a:ext>
            </a:extLst>
          </p:cNvPr>
          <p:cNvSpPr/>
          <p:nvPr/>
        </p:nvSpPr>
        <p:spPr>
          <a:xfrm>
            <a:off x="5203769" y="3658372"/>
            <a:ext cx="2093844" cy="516834"/>
          </a:xfrm>
          <a:prstGeom prst="rect">
            <a:avLst/>
          </a:prstGeom>
          <a:no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2517359-7631-3D50-1FDE-24D9C26FCCA4}"/>
              </a:ext>
            </a:extLst>
          </p:cNvPr>
          <p:cNvSpPr txBox="1"/>
          <p:nvPr/>
        </p:nvSpPr>
        <p:spPr>
          <a:xfrm>
            <a:off x="4239148" y="5546956"/>
            <a:ext cx="3862344" cy="830997"/>
          </a:xfrm>
          <a:prstGeom prst="rect">
            <a:avLst/>
          </a:prstGeom>
          <a:noFill/>
        </p:spPr>
        <p:txBody>
          <a:bodyPr wrap="square" rtlCol="0">
            <a:spAutoFit/>
          </a:bodyPr>
          <a:lstStyle/>
          <a:p>
            <a:pPr algn="ctr"/>
            <a:r>
              <a:rPr lang="en-US" sz="2400" b="1">
                <a:solidFill>
                  <a:schemeClr val="bg1"/>
                </a:solidFill>
                <a:latin typeface="Proxima Nova" panose="02000506030000020004" pitchFamily="2" charset="0"/>
              </a:rPr>
              <a:t>Input your Pack’s name, followed by ‘Spring 2024.’</a:t>
            </a:r>
          </a:p>
        </p:txBody>
      </p:sp>
      <p:pic>
        <p:nvPicPr>
          <p:cNvPr id="35" name="Picture 34" descr="A screenshot of a computer screen&#10;&#10;Description automatically generated">
            <a:extLst>
              <a:ext uri="{FF2B5EF4-FFF2-40B4-BE49-F238E27FC236}">
                <a16:creationId xmlns:a16="http://schemas.microsoft.com/office/drawing/2014/main" id="{88E16658-D0E6-91EB-C5F3-1F24C671BBF2}"/>
              </a:ext>
            </a:extLst>
          </p:cNvPr>
          <p:cNvPicPr>
            <a:picLocks noChangeAspect="1"/>
          </p:cNvPicPr>
          <p:nvPr/>
        </p:nvPicPr>
        <p:blipFill>
          <a:blip r:embed="rId12"/>
          <a:stretch>
            <a:fillRect/>
          </a:stretch>
        </p:blipFill>
        <p:spPr>
          <a:xfrm>
            <a:off x="8346815" y="2980872"/>
            <a:ext cx="3577612" cy="2188919"/>
          </a:xfrm>
          <a:prstGeom prst="rect">
            <a:avLst/>
          </a:prstGeom>
        </p:spPr>
      </p:pic>
      <p:sp>
        <p:nvSpPr>
          <p:cNvPr id="36" name="Rectangle 35">
            <a:extLst>
              <a:ext uri="{FF2B5EF4-FFF2-40B4-BE49-F238E27FC236}">
                <a16:creationId xmlns:a16="http://schemas.microsoft.com/office/drawing/2014/main" id="{29AD84B3-637E-F27B-E29B-BBB9C5ED2268}"/>
              </a:ext>
            </a:extLst>
          </p:cNvPr>
          <p:cNvSpPr/>
          <p:nvPr/>
        </p:nvSpPr>
        <p:spPr>
          <a:xfrm>
            <a:off x="8892210" y="4213259"/>
            <a:ext cx="2557668" cy="759571"/>
          </a:xfrm>
          <a:prstGeom prst="rect">
            <a:avLst/>
          </a:prstGeom>
          <a:no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BBAB0A0-C223-DE2F-BDBA-DABCE01BE71C}"/>
              </a:ext>
            </a:extLst>
          </p:cNvPr>
          <p:cNvSpPr txBox="1"/>
          <p:nvPr/>
        </p:nvSpPr>
        <p:spPr>
          <a:xfrm>
            <a:off x="8204211" y="5555508"/>
            <a:ext cx="3862344" cy="830997"/>
          </a:xfrm>
          <a:prstGeom prst="rect">
            <a:avLst/>
          </a:prstGeom>
          <a:noFill/>
        </p:spPr>
        <p:txBody>
          <a:bodyPr wrap="square" rtlCol="0">
            <a:spAutoFit/>
          </a:bodyPr>
          <a:lstStyle/>
          <a:p>
            <a:pPr algn="ctr"/>
            <a:r>
              <a:rPr lang="en-US" sz="2400" b="1">
                <a:solidFill>
                  <a:schemeClr val="bg1"/>
                </a:solidFill>
                <a:latin typeface="Proxima Nova" panose="02000506030000020004" pitchFamily="2" charset="0"/>
              </a:rPr>
              <a:t>Invite Pack members to join the team via the link.</a:t>
            </a:r>
          </a:p>
        </p:txBody>
      </p:sp>
      <p:sp>
        <p:nvSpPr>
          <p:cNvPr id="38" name="Right Arrow 37">
            <a:extLst>
              <a:ext uri="{FF2B5EF4-FFF2-40B4-BE49-F238E27FC236}">
                <a16:creationId xmlns:a16="http://schemas.microsoft.com/office/drawing/2014/main" id="{C3BE05D5-84C4-09AA-8EA7-3EBA45704AA5}"/>
              </a:ext>
            </a:extLst>
          </p:cNvPr>
          <p:cNvSpPr/>
          <p:nvPr/>
        </p:nvSpPr>
        <p:spPr>
          <a:xfrm>
            <a:off x="3919594" y="3916789"/>
            <a:ext cx="413177" cy="415711"/>
          </a:xfrm>
          <a:prstGeom prst="rightArrow">
            <a:avLst>
              <a:gd name="adj1" fmla="val 43624"/>
              <a:gd name="adj2" fmla="val 50000"/>
            </a:avLst>
          </a:prstGeom>
          <a:solidFill>
            <a:srgbClr val="F8981D"/>
          </a:solid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8AEE070D-0996-44EB-A08F-7AD22FEC2919}"/>
              </a:ext>
            </a:extLst>
          </p:cNvPr>
          <p:cNvSpPr/>
          <p:nvPr/>
        </p:nvSpPr>
        <p:spPr>
          <a:xfrm>
            <a:off x="7957882" y="3895574"/>
            <a:ext cx="413177" cy="415711"/>
          </a:xfrm>
          <a:prstGeom prst="rightArrow">
            <a:avLst>
              <a:gd name="adj1" fmla="val 43624"/>
              <a:gd name="adj2" fmla="val 50000"/>
            </a:avLst>
          </a:prstGeom>
          <a:solidFill>
            <a:srgbClr val="F8981D"/>
          </a:solidFill>
          <a:ln>
            <a:solidFill>
              <a:srgbClr val="F89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67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p:txBody>
          <a:bodyPr/>
          <a:lstStyle/>
          <a:p>
            <a:r>
              <a:rPr lang="en-US"/>
              <a:t>E-Board Reminders Continued:</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F70A2C82-CEB9-46F0-2447-ABFEF21BDC23}"/>
              </a:ext>
            </a:extLst>
          </p:cNvPr>
          <p:cNvSpPr txBox="1"/>
          <p:nvPr/>
        </p:nvSpPr>
        <p:spPr>
          <a:xfrm>
            <a:off x="437322" y="1570623"/>
            <a:ext cx="3651962" cy="523220"/>
          </a:xfrm>
          <a:prstGeom prst="rect">
            <a:avLst/>
          </a:prstGeom>
          <a:noFill/>
        </p:spPr>
        <p:txBody>
          <a:bodyPr wrap="none" rtlCol="0">
            <a:spAutoFit/>
          </a:bodyPr>
          <a:lstStyle/>
          <a:p>
            <a:r>
              <a:rPr lang="en-US" sz="2800" b="1" u="sng">
                <a:solidFill>
                  <a:srgbClr val="F8981D"/>
                </a:solidFill>
                <a:latin typeface="Proxima Nova" panose="02000506030000020004" pitchFamily="2" charset="0"/>
              </a:rPr>
              <a:t>Pack Pulse Meetings:</a:t>
            </a:r>
          </a:p>
        </p:txBody>
      </p:sp>
      <p:sp>
        <p:nvSpPr>
          <p:cNvPr id="5" name="TextBox 4">
            <a:extLst>
              <a:ext uri="{FF2B5EF4-FFF2-40B4-BE49-F238E27FC236}">
                <a16:creationId xmlns:a16="http://schemas.microsoft.com/office/drawing/2014/main" id="{A80C6E80-701C-9328-3676-0FE9263FEFAB}"/>
              </a:ext>
            </a:extLst>
          </p:cNvPr>
          <p:cNvSpPr txBox="1"/>
          <p:nvPr/>
        </p:nvSpPr>
        <p:spPr>
          <a:xfrm>
            <a:off x="437322" y="2359505"/>
            <a:ext cx="8163339" cy="1569660"/>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bg1"/>
                </a:solidFill>
                <a:latin typeface="Proxima Nova" panose="02000506030000020004" pitchFamily="2" charset="0"/>
                <a:hlinkClick r:id="rId3">
                  <a:extLst>
                    <a:ext uri="{A12FA001-AC4F-418D-AE19-62706E023703}">
                      <ahyp:hlinkClr xmlns:ahyp="http://schemas.microsoft.com/office/drawing/2018/hyperlinkcolor" val="tx"/>
                    </a:ext>
                  </a:extLst>
                </a:hlinkClick>
              </a:rPr>
              <a:t>Tuesday, February 6, 2024, at 12:00p.m. (CST)</a:t>
            </a:r>
            <a:endParaRPr lang="en-US" sz="2400" b="1" dirty="0">
              <a:solidFill>
                <a:schemeClr val="bg1"/>
              </a:solidFill>
              <a:latin typeface="Proxima Nova" panose="02000506030000020004" pitchFamily="2" charset="0"/>
            </a:endParaRPr>
          </a:p>
          <a:p>
            <a:pPr marL="342900" indent="-342900">
              <a:buFont typeface="Arial" panose="020B0604020202020204" pitchFamily="34" charset="0"/>
              <a:buChar char="•"/>
            </a:pPr>
            <a:r>
              <a:rPr lang="en-US" sz="2400" b="1" dirty="0">
                <a:solidFill>
                  <a:schemeClr val="bg1"/>
                </a:solidFill>
                <a:latin typeface="Proxima Nova" panose="02000506030000020004" pitchFamily="2" charset="0"/>
                <a:hlinkClick r:id="rId4">
                  <a:extLst>
                    <a:ext uri="{A12FA001-AC4F-418D-AE19-62706E023703}">
                      <ahyp:hlinkClr xmlns:ahyp="http://schemas.microsoft.com/office/drawing/2018/hyperlinkcolor" val="tx"/>
                    </a:ext>
                  </a:extLst>
                </a:hlinkClick>
              </a:rPr>
              <a:t>Wednesday, February 7, 2024, at 5:00p.m. (CST)</a:t>
            </a:r>
            <a:endParaRPr lang="en-US" sz="2400" b="1" dirty="0">
              <a:solidFill>
                <a:schemeClr val="bg1"/>
              </a:solidFill>
              <a:latin typeface="Proxima Nova" panose="02000506030000020004" pitchFamily="2" charset="0"/>
            </a:endParaRPr>
          </a:p>
          <a:p>
            <a:pPr marL="342900" indent="-342900">
              <a:buFont typeface="Arial" panose="020B0604020202020204" pitchFamily="34" charset="0"/>
              <a:buChar char="•"/>
            </a:pPr>
            <a:r>
              <a:rPr lang="en-US" sz="2400" b="1" dirty="0">
                <a:solidFill>
                  <a:schemeClr val="bg1"/>
                </a:solidFill>
                <a:latin typeface="Proxima Nova" panose="02000506030000020004" pitchFamily="2" charset="0"/>
              </a:rPr>
              <a:t>Tuesday, March 5, 2024, at 12:00p.m. (CST)</a:t>
            </a:r>
          </a:p>
          <a:p>
            <a:pPr marL="342900" indent="-342900">
              <a:buFont typeface="Arial" panose="020B0604020202020204" pitchFamily="34" charset="0"/>
              <a:buChar char="•"/>
            </a:pPr>
            <a:r>
              <a:rPr lang="en-US" sz="2400" b="1" dirty="0">
                <a:solidFill>
                  <a:schemeClr val="bg1"/>
                </a:solidFill>
                <a:latin typeface="Proxima Nova" panose="02000506030000020004" pitchFamily="2" charset="0"/>
              </a:rPr>
              <a:t>Wednesday, March 6, 2024, at 5:00p.m. (CST)</a:t>
            </a:r>
          </a:p>
        </p:txBody>
      </p:sp>
      <p:sp>
        <p:nvSpPr>
          <p:cNvPr id="7" name="TextBox 6">
            <a:extLst>
              <a:ext uri="{FF2B5EF4-FFF2-40B4-BE49-F238E27FC236}">
                <a16:creationId xmlns:a16="http://schemas.microsoft.com/office/drawing/2014/main" id="{79A90943-9105-1B3B-9F19-55E975C54DC7}"/>
              </a:ext>
            </a:extLst>
          </p:cNvPr>
          <p:cNvSpPr txBox="1"/>
          <p:nvPr/>
        </p:nvSpPr>
        <p:spPr>
          <a:xfrm>
            <a:off x="1166192" y="4367105"/>
            <a:ext cx="8468139" cy="1246495"/>
          </a:xfrm>
          <a:prstGeom prst="rect">
            <a:avLst/>
          </a:prstGeom>
          <a:noFill/>
        </p:spPr>
        <p:txBody>
          <a:bodyPr wrap="square" rtlCol="0">
            <a:spAutoFit/>
          </a:bodyPr>
          <a:lstStyle/>
          <a:p>
            <a:r>
              <a:rPr lang="en-US" sz="2700" b="1" u="sng">
                <a:solidFill>
                  <a:srgbClr val="F8981D"/>
                </a:solidFill>
                <a:latin typeface="Proxima Nova" panose="02000506030000020004" pitchFamily="2" charset="0"/>
              </a:rPr>
              <a:t>Requirements</a:t>
            </a:r>
            <a:r>
              <a:rPr lang="en-US" sz="2700" b="1">
                <a:solidFill>
                  <a:srgbClr val="F8981D"/>
                </a:solidFill>
                <a:latin typeface="Proxima Nova" panose="02000506030000020004" pitchFamily="2" charset="0"/>
              </a:rPr>
              <a:t>:</a:t>
            </a:r>
          </a:p>
          <a:p>
            <a:pPr marL="342900" indent="-342900">
              <a:buFont typeface="Wingdings" pitchFamily="2" charset="2"/>
              <a:buChar char="Ø"/>
            </a:pPr>
            <a:r>
              <a:rPr lang="en-US" sz="2400" b="1">
                <a:solidFill>
                  <a:schemeClr val="bg1"/>
                </a:solidFill>
                <a:latin typeface="Proxima Nova" panose="02000506030000020004" pitchFamily="2" charset="0"/>
              </a:rPr>
              <a:t>Presidents and/or Vice Presidents must attend one Pack Pulse Meeting each month.</a:t>
            </a:r>
          </a:p>
        </p:txBody>
      </p:sp>
      <p:graphicFrame>
        <p:nvGraphicFramePr>
          <p:cNvPr id="8" name="Diagram 7">
            <a:extLst>
              <a:ext uri="{FF2B5EF4-FFF2-40B4-BE49-F238E27FC236}">
                <a16:creationId xmlns:a16="http://schemas.microsoft.com/office/drawing/2014/main" id="{4419E364-63B2-B927-CBD3-A7ECBF76AE0B}"/>
              </a:ext>
            </a:extLst>
          </p:cNvPr>
          <p:cNvGraphicFramePr/>
          <p:nvPr>
            <p:extLst>
              <p:ext uri="{D42A27DB-BD31-4B8C-83A1-F6EECF244321}">
                <p14:modId xmlns:p14="http://schemas.microsoft.com/office/powerpoint/2010/main" val="2846049934"/>
              </p:ext>
            </p:extLst>
          </p:nvPr>
        </p:nvGraphicFramePr>
        <p:xfrm>
          <a:off x="7905372" y="1244400"/>
          <a:ext cx="4081668" cy="33395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8C19CB59-6580-EA15-2E15-4D6C8ED1284B}"/>
              </a:ext>
            </a:extLst>
          </p:cNvPr>
          <p:cNvSpPr txBox="1"/>
          <p:nvPr/>
        </p:nvSpPr>
        <p:spPr>
          <a:xfrm>
            <a:off x="8664283" y="5803547"/>
            <a:ext cx="2563845" cy="830997"/>
          </a:xfrm>
          <a:prstGeom prst="rect">
            <a:avLst/>
          </a:prstGeom>
          <a:noFill/>
          <a:ln>
            <a:solidFill>
              <a:srgbClr val="F8981D"/>
            </a:solidFill>
          </a:ln>
        </p:spPr>
        <p:txBody>
          <a:bodyPr wrap="square" rtlCol="0">
            <a:spAutoFit/>
          </a:bodyPr>
          <a:lstStyle/>
          <a:p>
            <a:pPr algn="ctr"/>
            <a:r>
              <a:rPr lang="en-US" sz="2400" b="1">
                <a:solidFill>
                  <a:schemeClr val="bg1"/>
                </a:solidFill>
                <a:latin typeface="Proxima Nova" panose="02000506030000020004" pitchFamily="2" charset="0"/>
              </a:rPr>
              <a:t>Stay in the loop with other Packs.</a:t>
            </a:r>
          </a:p>
        </p:txBody>
      </p:sp>
    </p:spTree>
    <p:extLst>
      <p:ext uri="{BB962C8B-B14F-4D97-AF65-F5344CB8AC3E}">
        <p14:creationId xmlns:p14="http://schemas.microsoft.com/office/powerpoint/2010/main" val="3551894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EA5B-D0B6-85D4-07B0-F3727F81028B}"/>
              </a:ext>
            </a:extLst>
          </p:cNvPr>
          <p:cNvSpPr>
            <a:spLocks noGrp="1"/>
          </p:cNvSpPr>
          <p:nvPr>
            <p:ph type="title"/>
          </p:nvPr>
        </p:nvSpPr>
        <p:spPr/>
        <p:txBody>
          <a:bodyPr/>
          <a:lstStyle/>
          <a:p>
            <a:r>
              <a:rPr lang="en-US"/>
              <a:t>E-Board Reminders Continued:</a:t>
            </a:r>
          </a:p>
        </p:txBody>
      </p:sp>
      <p:sp>
        <p:nvSpPr>
          <p:cNvPr id="6" name="TextBox 5">
            <a:extLst>
              <a:ext uri="{FF2B5EF4-FFF2-40B4-BE49-F238E27FC236}">
                <a16:creationId xmlns:a16="http://schemas.microsoft.com/office/drawing/2014/main" id="{BA548122-6505-5450-E83E-D2D2452F6351}"/>
              </a:ext>
            </a:extLst>
          </p:cNvPr>
          <p:cNvSpPr txBox="1"/>
          <p:nvPr/>
        </p:nvSpPr>
        <p:spPr>
          <a:xfrm>
            <a:off x="6149009" y="2093843"/>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91F8785F-9736-8EE2-A77F-6FAE7DC86A87}"/>
              </a:ext>
            </a:extLst>
          </p:cNvPr>
          <p:cNvSpPr txBox="1"/>
          <p:nvPr/>
        </p:nvSpPr>
        <p:spPr>
          <a:xfrm>
            <a:off x="410818" y="1471910"/>
            <a:ext cx="7792278" cy="5386090"/>
          </a:xfrm>
          <a:prstGeom prst="rect">
            <a:avLst/>
          </a:prstGeom>
          <a:noFill/>
        </p:spPr>
        <p:txBody>
          <a:bodyPr wrap="square" rtlCol="0">
            <a:spAutoFit/>
          </a:bodyPr>
          <a:lstStyle/>
          <a:p>
            <a:r>
              <a:rPr lang="en-US" sz="2800" b="1" u="sng">
                <a:solidFill>
                  <a:srgbClr val="F8981D"/>
                </a:solidFill>
                <a:latin typeface="Proxima Nova" panose="02000506030000020004" pitchFamily="2" charset="0"/>
              </a:rPr>
              <a:t>All-Star Experiences</a:t>
            </a:r>
            <a:r>
              <a:rPr lang="en-US" sz="2800">
                <a:solidFill>
                  <a:srgbClr val="F8981D"/>
                </a:solidFill>
                <a:latin typeface="Proxima Nova" panose="02000506030000020004" pitchFamily="2" charset="0"/>
              </a:rPr>
              <a:t>:</a:t>
            </a:r>
          </a:p>
          <a:p>
            <a:pPr marL="342900" indent="-342900">
              <a:buFont typeface="Arial" panose="020B0604020202020204" pitchFamily="34" charset="0"/>
              <a:buChar char="•"/>
            </a:pPr>
            <a:r>
              <a:rPr lang="en-US" sz="2400">
                <a:solidFill>
                  <a:schemeClr val="bg1"/>
                </a:solidFill>
                <a:latin typeface="Proxima Nova" panose="02000506030000020004" pitchFamily="2" charset="0"/>
              </a:rPr>
              <a:t>This semester, Packs will </a:t>
            </a:r>
            <a:r>
              <a:rPr lang="en-US" sz="2400" b="1">
                <a:solidFill>
                  <a:schemeClr val="bg1"/>
                </a:solidFill>
                <a:latin typeface="Proxima Nova" panose="02000506030000020004" pitchFamily="2" charset="0"/>
              </a:rPr>
              <a:t>not</a:t>
            </a:r>
            <a:r>
              <a:rPr lang="en-US" sz="2400">
                <a:solidFill>
                  <a:schemeClr val="bg1"/>
                </a:solidFill>
                <a:latin typeface="Proxima Nova" panose="02000506030000020004" pitchFamily="2" charset="0"/>
              </a:rPr>
              <a:t> be meeting with a specific All-Star, due to cost restrictions.</a:t>
            </a:r>
          </a:p>
          <a:p>
            <a:pPr marL="342900" indent="-342900">
              <a:buFont typeface="Arial" panose="020B0604020202020204" pitchFamily="34" charset="0"/>
              <a:buChar char="•"/>
            </a:pPr>
            <a:r>
              <a:rPr lang="en-US" sz="2400">
                <a:solidFill>
                  <a:schemeClr val="bg1"/>
                </a:solidFill>
                <a:latin typeface="Proxima Nova" panose="02000506030000020004" pitchFamily="2" charset="0"/>
              </a:rPr>
              <a:t>Instead, Packs will be </a:t>
            </a:r>
            <a:r>
              <a:rPr lang="en-US" sz="2400" b="1">
                <a:solidFill>
                  <a:schemeClr val="bg1"/>
                </a:solidFill>
                <a:latin typeface="Proxima Nova" panose="02000506030000020004" pitchFamily="2" charset="0"/>
              </a:rPr>
              <a:t>picking a specific All-Star and dedicate their fundraising efforts</a:t>
            </a:r>
            <a:r>
              <a:rPr lang="en-US" sz="2400">
                <a:solidFill>
                  <a:schemeClr val="bg1"/>
                </a:solidFill>
                <a:latin typeface="Proxima Nova" panose="02000506030000020004" pitchFamily="2" charset="0"/>
              </a:rPr>
              <a:t> within the Orange Envelope fundraiser toward the chosen All-Star and their family.</a:t>
            </a:r>
          </a:p>
          <a:p>
            <a:pPr marL="342900" indent="-342900">
              <a:buFont typeface="Arial" panose="020B0604020202020204" pitchFamily="34" charset="0"/>
              <a:buChar char="•"/>
            </a:pPr>
            <a:r>
              <a:rPr lang="en-US" sz="2400">
                <a:solidFill>
                  <a:schemeClr val="bg1"/>
                </a:solidFill>
                <a:latin typeface="Proxima Nova" panose="02000506030000020004" pitchFamily="2" charset="0"/>
              </a:rPr>
              <a:t>Share your chosen All-Star’s story when engaging with prospective donors. Center the Orange Envelope Challenge around your chosen All-Star’s story, reflecting some of the experiences that families undergo when a child has cancer. </a:t>
            </a:r>
            <a:r>
              <a:rPr lang="en-US" sz="2400" b="1">
                <a:solidFill>
                  <a:srgbClr val="F8981D"/>
                </a:solidFill>
                <a:latin typeface="Proxima Nova" panose="02000506030000020004" pitchFamily="2" charset="0"/>
              </a:rPr>
              <a:t>Pediatric cancer impacts the entire family</a:t>
            </a:r>
            <a:r>
              <a:rPr lang="en-US" sz="2400">
                <a:solidFill>
                  <a:srgbClr val="F8981D"/>
                </a:solidFill>
                <a:latin typeface="Proxima Nova" panose="02000506030000020004" pitchFamily="2" charset="0"/>
              </a:rPr>
              <a:t>.</a:t>
            </a:r>
          </a:p>
          <a:p>
            <a:endParaRPr lang="en-US" sz="2800" b="1" u="sng">
              <a:solidFill>
                <a:srgbClr val="F8981D"/>
              </a:solidFill>
              <a:latin typeface="Proxima Nova" panose="02000506030000020004" pitchFamily="2" charset="0"/>
            </a:endParaRPr>
          </a:p>
        </p:txBody>
      </p:sp>
      <p:pic>
        <p:nvPicPr>
          <p:cNvPr id="9" name="Picture 8" descr="A child sitting in a wheelchair with balloons&#10;&#10;Description automatically generated">
            <a:extLst>
              <a:ext uri="{FF2B5EF4-FFF2-40B4-BE49-F238E27FC236}">
                <a16:creationId xmlns:a16="http://schemas.microsoft.com/office/drawing/2014/main" id="{B6E517E6-6CB3-045D-558A-9FC5C0659FC3}"/>
              </a:ext>
            </a:extLst>
          </p:cNvPr>
          <p:cNvPicPr>
            <a:picLocks noChangeAspect="1"/>
          </p:cNvPicPr>
          <p:nvPr/>
        </p:nvPicPr>
        <p:blipFill>
          <a:blip r:embed="rId3"/>
          <a:stretch>
            <a:fillRect/>
          </a:stretch>
        </p:blipFill>
        <p:spPr>
          <a:xfrm>
            <a:off x="7817284" y="2690191"/>
            <a:ext cx="4495184" cy="4576361"/>
          </a:xfrm>
          <a:prstGeom prst="rect">
            <a:avLst/>
          </a:prstGeom>
          <a:effectLst>
            <a:softEdge rad="635000"/>
          </a:effectLst>
        </p:spPr>
      </p:pic>
      <p:pic>
        <p:nvPicPr>
          <p:cNvPr id="10" name="Picture 4" descr="It Takes Two">
            <a:extLst>
              <a:ext uri="{FF2B5EF4-FFF2-40B4-BE49-F238E27FC236}">
                <a16:creationId xmlns:a16="http://schemas.microsoft.com/office/drawing/2014/main" id="{FC6077C9-CBF1-3045-836D-6D6E83E8A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342" y="1052798"/>
            <a:ext cx="2082090" cy="2082090"/>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212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86EA-BF59-B552-4C27-22D9B9EA22E7}"/>
              </a:ext>
            </a:extLst>
          </p:cNvPr>
          <p:cNvSpPr>
            <a:spLocks noGrp="1"/>
          </p:cNvSpPr>
          <p:nvPr>
            <p:ph type="title"/>
          </p:nvPr>
        </p:nvSpPr>
        <p:spPr/>
        <p:txBody>
          <a:bodyPr>
            <a:normAutofit/>
          </a:bodyPr>
          <a:lstStyle/>
          <a:p>
            <a:r>
              <a:rPr lang="en-US" sz="3600"/>
              <a:t>Icebreaker Activity: Two Truths &amp; One Lie – Pinky Swear Edition</a:t>
            </a:r>
          </a:p>
        </p:txBody>
      </p:sp>
      <p:sp>
        <p:nvSpPr>
          <p:cNvPr id="3" name="Content Placeholder 2">
            <a:extLst>
              <a:ext uri="{FF2B5EF4-FFF2-40B4-BE49-F238E27FC236}">
                <a16:creationId xmlns:a16="http://schemas.microsoft.com/office/drawing/2014/main" id="{6CEC1550-3FD6-E42D-BD89-A2B775215E69}"/>
              </a:ext>
            </a:extLst>
          </p:cNvPr>
          <p:cNvSpPr>
            <a:spLocks noGrp="1"/>
          </p:cNvSpPr>
          <p:nvPr>
            <p:ph idx="1"/>
          </p:nvPr>
        </p:nvSpPr>
        <p:spPr>
          <a:xfrm>
            <a:off x="838200" y="1825624"/>
            <a:ext cx="8256104" cy="4918075"/>
          </a:xfrm>
        </p:spPr>
        <p:txBody>
          <a:bodyPr vert="horz" lIns="91440" tIns="45720" rIns="91440" bIns="45720" rtlCol="0" anchor="t">
            <a:normAutofit lnSpcReduction="10000"/>
          </a:bodyPr>
          <a:lstStyle/>
          <a:p>
            <a:r>
              <a:rPr lang="en-US" dirty="0">
                <a:latin typeface="Proxima Nova"/>
              </a:rPr>
              <a:t>Duration: 15 minutes</a:t>
            </a:r>
          </a:p>
          <a:p>
            <a:r>
              <a:rPr lang="en-US" dirty="0">
                <a:latin typeface="Proxima Nova"/>
              </a:rPr>
              <a:t>Groups: 3-4 individuals</a:t>
            </a:r>
          </a:p>
          <a:p>
            <a:r>
              <a:rPr lang="en-US" dirty="0">
                <a:latin typeface="Proxima Nova"/>
              </a:rPr>
              <a:t>Objective:</a:t>
            </a:r>
          </a:p>
          <a:p>
            <a:pPr lvl="1"/>
            <a:r>
              <a:rPr lang="en-US" dirty="0">
                <a:latin typeface="Proxima Nova"/>
              </a:rPr>
              <a:t>Explore the </a:t>
            </a:r>
            <a:r>
              <a:rPr lang="en-US" dirty="0">
                <a:latin typeface="Proxima Nova"/>
                <a:hlinkClick r:id="rId3"/>
              </a:rPr>
              <a:t>Pinky Swear Foundation (PSF) website</a:t>
            </a:r>
            <a:r>
              <a:rPr lang="en-US" dirty="0">
                <a:latin typeface="Proxima Nova"/>
              </a:rPr>
              <a:t> for five minutes within your groups.</a:t>
            </a:r>
          </a:p>
          <a:p>
            <a:pPr lvl="1"/>
            <a:r>
              <a:rPr lang="en-US" dirty="0">
                <a:latin typeface="Proxima Nova"/>
              </a:rPr>
              <a:t>Pick two facts from the website (truths) and create one lie (misconstrue a fact), based on the PSF website (Duration: 5 minutes).</a:t>
            </a:r>
          </a:p>
          <a:p>
            <a:pPr lvl="1"/>
            <a:r>
              <a:rPr lang="en-US" dirty="0">
                <a:latin typeface="Proxima Nova"/>
              </a:rPr>
              <a:t>Each group must decide the other group’s two truths and a lie – test your knowledge about the PSF (Duration: 5 minutes)!</a:t>
            </a:r>
          </a:p>
          <a:p>
            <a:pPr lvl="1"/>
            <a:r>
              <a:rPr lang="en-US" dirty="0">
                <a:latin typeface="Proxima Nova"/>
              </a:rPr>
              <a:t>Prize(s): PSF merchandise (Mitch card; PSF bracelet; yellow ribbon, etc.)</a:t>
            </a:r>
          </a:p>
          <a:p>
            <a:pPr lvl="1"/>
            <a:endParaRPr lang="en-US" dirty="0">
              <a:latin typeface="Proxima Nova"/>
            </a:endParaRPr>
          </a:p>
          <a:p>
            <a:pPr lvl="1"/>
            <a:endParaRPr lang="en-US" dirty="0">
              <a:latin typeface="Proxima Nova"/>
            </a:endParaRPr>
          </a:p>
        </p:txBody>
      </p:sp>
      <p:pic>
        <p:nvPicPr>
          <p:cNvPr id="4" name="Picture 4" descr="It Takes Two">
            <a:extLst>
              <a:ext uri="{FF2B5EF4-FFF2-40B4-BE49-F238E27FC236}">
                <a16:creationId xmlns:a16="http://schemas.microsoft.com/office/drawing/2014/main" id="{F897A84E-C6DA-BBDE-DFF2-D12850AF3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8438" y="2387955"/>
            <a:ext cx="2082090" cy="2082090"/>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026" name="Picture 2" descr="100+ Funny Two Truths and a Lie Ideas [+ Game Rules &amp; Suggestions] | How to  start conversations, Truth and lies, Truth">
            <a:extLst>
              <a:ext uri="{FF2B5EF4-FFF2-40B4-BE49-F238E27FC236}">
                <a16:creationId xmlns:a16="http://schemas.microsoft.com/office/drawing/2014/main" id="{482A4919-CAD5-F4B4-9488-888435EEAEB5}"/>
              </a:ext>
            </a:extLst>
          </p:cNvPr>
          <p:cNvPicPr>
            <a:picLocks noChangeAspect="1" noChangeArrowheads="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9296401" y="0"/>
            <a:ext cx="2895600" cy="216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568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1C394C2A-E17A-75C3-815C-BD83F1A7E22D}"/>
              </a:ext>
            </a:extLst>
          </p:cNvPr>
          <p:cNvSpPr txBox="1">
            <a:spLocks/>
          </p:cNvSpPr>
          <p:nvPr/>
        </p:nvSpPr>
        <p:spPr>
          <a:xfrm>
            <a:off x="467140" y="388730"/>
            <a:ext cx="8464825" cy="2387600"/>
          </a:xfrm>
          <a:prstGeom prst="rect">
            <a:avLst/>
          </a:prstGeom>
        </p:spPr>
        <p:txBody>
          <a:bodyPr/>
          <a:lstStyle>
            <a:lvl1pPr algn="l" defTabSz="914400" rtl="0" eaLnBrk="1" latinLnBrk="0" hangingPunct="1">
              <a:lnSpc>
                <a:spcPct val="90000"/>
              </a:lnSpc>
              <a:spcBef>
                <a:spcPct val="0"/>
              </a:spcBef>
              <a:buNone/>
              <a:defRPr sz="4400" b="1" i="0" kern="1200">
                <a:solidFill>
                  <a:srgbClr val="024B92"/>
                </a:solidFill>
                <a:latin typeface="Proxima Nova Black" panose="02000506030000020004" pitchFamily="2" charset="0"/>
                <a:ea typeface="+mj-ea"/>
                <a:cs typeface="+mj-cs"/>
              </a:defRPr>
            </a:lvl1pPr>
          </a:lstStyle>
          <a:p>
            <a:r>
              <a:rPr lang="en-US">
                <a:solidFill>
                  <a:schemeClr val="bg1"/>
                </a:solidFill>
              </a:rPr>
              <a:t>Significance of the Pack Program:</a:t>
            </a:r>
          </a:p>
        </p:txBody>
      </p:sp>
      <p:sp>
        <p:nvSpPr>
          <p:cNvPr id="3" name="TextBox 2">
            <a:extLst>
              <a:ext uri="{FF2B5EF4-FFF2-40B4-BE49-F238E27FC236}">
                <a16:creationId xmlns:a16="http://schemas.microsoft.com/office/drawing/2014/main" id="{1F286437-4287-3CD2-1BCA-6AEA10196A0F}"/>
              </a:ext>
            </a:extLst>
          </p:cNvPr>
          <p:cNvSpPr txBox="1"/>
          <p:nvPr/>
        </p:nvSpPr>
        <p:spPr>
          <a:xfrm>
            <a:off x="3896139" y="4081670"/>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CF11FB57-2C3C-2C36-811B-59461FDDDD98}"/>
              </a:ext>
            </a:extLst>
          </p:cNvPr>
          <p:cNvSpPr txBox="1"/>
          <p:nvPr/>
        </p:nvSpPr>
        <p:spPr>
          <a:xfrm>
            <a:off x="467140" y="4633176"/>
            <a:ext cx="10396330" cy="1384995"/>
          </a:xfrm>
          <a:prstGeom prst="rect">
            <a:avLst/>
          </a:prstGeom>
          <a:noFill/>
          <a:ln>
            <a:solidFill>
              <a:srgbClr val="F8981D"/>
            </a:solidFill>
          </a:ln>
        </p:spPr>
        <p:txBody>
          <a:bodyPr wrap="square" rtlCol="0">
            <a:spAutoFit/>
          </a:bodyPr>
          <a:lstStyle/>
          <a:p>
            <a:r>
              <a:rPr lang="en-US" sz="2800" b="1" dirty="0">
                <a:solidFill>
                  <a:schemeClr val="bg1"/>
                </a:solidFill>
                <a:latin typeface="Proxima Nova" panose="02000506030000020004" pitchFamily="2" charset="0"/>
              </a:rPr>
              <a:t>Through campus-wide fundraising, the Foundation has the potential to </a:t>
            </a:r>
            <a:r>
              <a:rPr lang="en-US" sz="2800" b="1" dirty="0">
                <a:solidFill>
                  <a:srgbClr val="F8981D"/>
                </a:solidFill>
                <a:latin typeface="Proxima Nova" panose="02000506030000020004" pitchFamily="2" charset="0"/>
              </a:rPr>
              <a:t>say “yes” to every family</a:t>
            </a:r>
            <a:r>
              <a:rPr lang="en-US" sz="2800" b="1" dirty="0">
                <a:solidFill>
                  <a:schemeClr val="bg1"/>
                </a:solidFill>
                <a:latin typeface="Proxima Nova" panose="02000506030000020004" pitchFamily="2" charset="0"/>
              </a:rPr>
              <a:t> &amp; support Mitch’s legacy by writing</a:t>
            </a:r>
            <a:r>
              <a:rPr lang="en-US" sz="2800" b="1" dirty="0">
                <a:solidFill>
                  <a:schemeClr val="bg1"/>
                </a:solidFill>
                <a:latin typeface="Helvetica" pitchFamily="2" charset="0"/>
              </a:rPr>
              <a:t>                                            </a:t>
            </a:r>
            <a:r>
              <a:rPr lang="en-US" sz="2800" b="1" dirty="0">
                <a:solidFill>
                  <a:schemeClr val="bg1"/>
                </a:solidFill>
                <a:latin typeface="Proxima Nova" panose="02000506030000020004" pitchFamily="2" charset="0"/>
              </a:rPr>
              <a:t>on every orange envelope.</a:t>
            </a:r>
          </a:p>
        </p:txBody>
      </p:sp>
      <p:sp>
        <p:nvSpPr>
          <p:cNvPr id="6" name="TextBox 5">
            <a:extLst>
              <a:ext uri="{FF2B5EF4-FFF2-40B4-BE49-F238E27FC236}">
                <a16:creationId xmlns:a16="http://schemas.microsoft.com/office/drawing/2014/main" id="{04B4E784-DB61-20E5-DB07-47F841FCF3A7}"/>
              </a:ext>
            </a:extLst>
          </p:cNvPr>
          <p:cNvSpPr txBox="1"/>
          <p:nvPr/>
        </p:nvSpPr>
        <p:spPr>
          <a:xfrm>
            <a:off x="2193235" y="5626769"/>
            <a:ext cx="5294243" cy="424732"/>
          </a:xfrm>
          <a:prstGeom prst="rect">
            <a:avLst/>
          </a:prstGeom>
          <a:effectLst>
            <a:innerShdw blurRad="63500" dist="50800" dir="18900000">
              <a:prstClr val="black">
                <a:alpha val="50000"/>
              </a:prstClr>
            </a:innerShdw>
          </a:effectLst>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400" b="0" i="0">
                <a:solidFill>
                  <a:schemeClr val="bg1"/>
                </a:solidFill>
                <a:latin typeface="Proxima Nova" panose="02000506030000020004" pitchFamily="2" charset="0"/>
              </a:defRPr>
            </a:lvl1pPr>
            <a:lvl2pPr indent="0" algn="ctr">
              <a:lnSpc>
                <a:spcPct val="90000"/>
              </a:lnSpc>
              <a:spcBef>
                <a:spcPts val="500"/>
              </a:spcBef>
              <a:buFont typeface="Arial" panose="020B0604020202020204" pitchFamily="34" charset="0"/>
              <a:buNone/>
              <a:defRPr sz="2000" b="0" i="0">
                <a:solidFill>
                  <a:srgbClr val="024B92"/>
                </a:solidFill>
                <a:latin typeface="Proxima Nova" panose="02000506030000020004" pitchFamily="2" charset="0"/>
              </a:defRPr>
            </a:lvl2pPr>
            <a:lvl3pPr indent="0" algn="ctr">
              <a:lnSpc>
                <a:spcPct val="90000"/>
              </a:lnSpc>
              <a:spcBef>
                <a:spcPts val="500"/>
              </a:spcBef>
              <a:buFont typeface="Arial" panose="020B0604020202020204" pitchFamily="34" charset="0"/>
              <a:buNone/>
              <a:defRPr b="0" i="0">
                <a:solidFill>
                  <a:srgbClr val="024B92"/>
                </a:solidFill>
                <a:latin typeface="Proxima Nova" panose="02000506030000020004" pitchFamily="2" charset="0"/>
              </a:defRPr>
            </a:lvl3pPr>
            <a:lvl4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4pPr>
            <a:lvl5pPr indent="0" algn="ctr">
              <a:lnSpc>
                <a:spcPct val="90000"/>
              </a:lnSpc>
              <a:spcBef>
                <a:spcPts val="500"/>
              </a:spcBef>
              <a:buFont typeface="Arial" panose="020B0604020202020204" pitchFamily="34" charset="0"/>
              <a:buNone/>
              <a:defRPr sz="1600" b="0" i="0">
                <a:solidFill>
                  <a:srgbClr val="024B92"/>
                </a:solidFill>
                <a:latin typeface="Proxima Nova" panose="02000506030000020004" pitchFamily="2"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3200" b="1">
                <a:solidFill>
                  <a:srgbClr val="F8981D"/>
                </a:solidFill>
                <a:latin typeface="HanziPen SC" panose="03000300000000000000" pitchFamily="66" charset="-122"/>
                <a:ea typeface="HanziPen SC" panose="03000300000000000000" pitchFamily="66" charset="-122"/>
              </a:rPr>
              <a:t>“Love Mitch. XOXOXO”</a:t>
            </a:r>
          </a:p>
        </p:txBody>
      </p:sp>
      <p:pic>
        <p:nvPicPr>
          <p:cNvPr id="8" name="Picture 7" descr="A person wearing an orange shirt&#10;&#10;Description automatically generated">
            <a:extLst>
              <a:ext uri="{FF2B5EF4-FFF2-40B4-BE49-F238E27FC236}">
                <a16:creationId xmlns:a16="http://schemas.microsoft.com/office/drawing/2014/main" id="{0B58CB05-24E5-05D4-A590-477CBEC56FE8}"/>
              </a:ext>
            </a:extLst>
          </p:cNvPr>
          <p:cNvPicPr>
            <a:picLocks noChangeAspect="1"/>
          </p:cNvPicPr>
          <p:nvPr/>
        </p:nvPicPr>
        <p:blipFill>
          <a:blip r:embed="rId3">
            <a:alphaModFix amt="35000"/>
          </a:blip>
          <a:stretch>
            <a:fillRect/>
          </a:stretch>
        </p:blipFill>
        <p:spPr>
          <a:xfrm>
            <a:off x="8044070" y="0"/>
            <a:ext cx="4147930" cy="3116806"/>
          </a:xfrm>
          <a:prstGeom prst="rect">
            <a:avLst/>
          </a:prstGeom>
          <a:ln>
            <a:noFill/>
          </a:ln>
          <a:effectLst>
            <a:softEdge rad="317500"/>
          </a:effectLst>
        </p:spPr>
      </p:pic>
    </p:spTree>
    <p:extLst>
      <p:ext uri="{BB962C8B-B14F-4D97-AF65-F5344CB8AC3E}">
        <p14:creationId xmlns:p14="http://schemas.microsoft.com/office/powerpoint/2010/main" val="3148242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E404-4706-14C3-11B0-487518A25E9B}"/>
              </a:ext>
            </a:extLst>
          </p:cNvPr>
          <p:cNvSpPr>
            <a:spLocks noGrp="1"/>
          </p:cNvSpPr>
          <p:nvPr>
            <p:ph type="ctrTitle"/>
          </p:nvPr>
        </p:nvSpPr>
        <p:spPr/>
        <p:txBody>
          <a:bodyPr/>
          <a:lstStyle/>
          <a:p>
            <a:r>
              <a:rPr lang="en-US" dirty="0">
                <a:hlinkClick r:id="rId3"/>
              </a:rPr>
              <a:t>All-Star Spotlight: February</a:t>
            </a:r>
          </a:p>
        </p:txBody>
      </p:sp>
      <p:pic>
        <p:nvPicPr>
          <p:cNvPr id="6" name="Picture Placeholder 5" descr="A child standing in front of water&#10;&#10;Description automatically generated">
            <a:extLst>
              <a:ext uri="{FF2B5EF4-FFF2-40B4-BE49-F238E27FC236}">
                <a16:creationId xmlns:a16="http://schemas.microsoft.com/office/drawing/2014/main" id="{2EDD1EC5-5617-8280-C4BD-86703652917C}"/>
              </a:ext>
            </a:extLst>
          </p:cNvPr>
          <p:cNvPicPr>
            <a:picLocks noGrp="1" noChangeAspect="1"/>
          </p:cNvPicPr>
          <p:nvPr>
            <p:ph type="pic" sz="quarter" idx="11"/>
          </p:nvPr>
        </p:nvPicPr>
        <p:blipFill>
          <a:blip r:embed="rId4"/>
          <a:srcRect t="7025" b="7025"/>
          <a:stretch>
            <a:fillRect/>
          </a:stretch>
        </p:blipFill>
        <p:spPr/>
      </p:pic>
      <p:sp>
        <p:nvSpPr>
          <p:cNvPr id="4" name="Content Placeholder 3">
            <a:extLst>
              <a:ext uri="{FF2B5EF4-FFF2-40B4-BE49-F238E27FC236}">
                <a16:creationId xmlns:a16="http://schemas.microsoft.com/office/drawing/2014/main" id="{6020AAB1-C360-4684-4E1C-3BE086E70DEC}"/>
              </a:ext>
            </a:extLst>
          </p:cNvPr>
          <p:cNvSpPr>
            <a:spLocks noGrp="1"/>
          </p:cNvSpPr>
          <p:nvPr>
            <p:ph sz="quarter" idx="12"/>
          </p:nvPr>
        </p:nvSpPr>
        <p:spPr>
          <a:xfrm>
            <a:off x="2389748" y="4726235"/>
            <a:ext cx="1120836" cy="615950"/>
          </a:xfrm>
        </p:spPr>
        <p:txBody>
          <a:bodyPr/>
          <a:lstStyle/>
          <a:p>
            <a:r>
              <a:rPr lang="en-US" dirty="0"/>
              <a:t>Eli</a:t>
            </a:r>
          </a:p>
        </p:txBody>
      </p:sp>
      <p:sp>
        <p:nvSpPr>
          <p:cNvPr id="7" name="TextBox 6">
            <a:extLst>
              <a:ext uri="{FF2B5EF4-FFF2-40B4-BE49-F238E27FC236}">
                <a16:creationId xmlns:a16="http://schemas.microsoft.com/office/drawing/2014/main" id="{ABA31D68-2D60-8B24-AC84-74323A7E2C81}"/>
              </a:ext>
            </a:extLst>
          </p:cNvPr>
          <p:cNvSpPr txBox="1"/>
          <p:nvPr/>
        </p:nvSpPr>
        <p:spPr>
          <a:xfrm>
            <a:off x="5347003" y="524050"/>
            <a:ext cx="3921688"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24B92"/>
                </a:solidFill>
                <a:latin typeface="Proxima Nova" panose="02000506030000020004" pitchFamily="2" charset="0"/>
              </a:rPr>
              <a:t>Diagnosed with Acute Lymphoblastic Leukemia </a:t>
            </a:r>
          </a:p>
          <a:p>
            <a:pPr marL="457200" indent="-457200">
              <a:buFont typeface="Arial" panose="020B0604020202020204" pitchFamily="34" charset="0"/>
              <a:buChar char="•"/>
            </a:pPr>
            <a:r>
              <a:rPr lang="en-US" sz="2800" dirty="0">
                <a:solidFill>
                  <a:srgbClr val="024B92"/>
                </a:solidFill>
                <a:latin typeface="Proxima Nova" panose="02000506030000020004" pitchFamily="2" charset="0"/>
              </a:rPr>
              <a:t>7 years old</a:t>
            </a:r>
          </a:p>
          <a:p>
            <a:pPr marL="457200" indent="-457200">
              <a:buFont typeface="Arial" panose="020B0604020202020204" pitchFamily="34" charset="0"/>
              <a:buChar char="•"/>
            </a:pPr>
            <a:r>
              <a:rPr lang="en-US" sz="2800" dirty="0">
                <a:solidFill>
                  <a:srgbClr val="024B92"/>
                </a:solidFill>
                <a:latin typeface="Proxima Nova" panose="02000506030000020004" pitchFamily="2" charset="0"/>
              </a:rPr>
              <a:t>Eli was just a kid who rode horses, and within a matter of hours, he was on a ventilator and had numerous surgeries. </a:t>
            </a:r>
          </a:p>
        </p:txBody>
      </p:sp>
      <p:pic>
        <p:nvPicPr>
          <p:cNvPr id="1026" name="Picture 2">
            <a:extLst>
              <a:ext uri="{FF2B5EF4-FFF2-40B4-BE49-F238E27FC236}">
                <a16:creationId xmlns:a16="http://schemas.microsoft.com/office/drawing/2014/main" id="{B082BDE8-F9EC-3232-A0B9-220B84639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9369" y="524050"/>
            <a:ext cx="2227283" cy="119136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urved Connector 8">
            <a:extLst>
              <a:ext uri="{FF2B5EF4-FFF2-40B4-BE49-F238E27FC236}">
                <a16:creationId xmlns:a16="http://schemas.microsoft.com/office/drawing/2014/main" id="{7C90C385-66F8-25B7-C5BD-65717AEF49B5}"/>
              </a:ext>
            </a:extLst>
          </p:cNvPr>
          <p:cNvCxnSpPr>
            <a:cxnSpLocks/>
          </p:cNvCxnSpPr>
          <p:nvPr/>
        </p:nvCxnSpPr>
        <p:spPr>
          <a:xfrm rot="16200000" flipH="1">
            <a:off x="10155808" y="1661162"/>
            <a:ext cx="1091383" cy="807222"/>
          </a:xfrm>
          <a:prstGeom prst="curvedConnector3">
            <a:avLst/>
          </a:prstGeom>
          <a:ln w="19050">
            <a:solidFill>
              <a:srgbClr val="F8981D"/>
            </a:solidFill>
            <a:prstDash val="dash"/>
          </a:ln>
        </p:spPr>
        <p:style>
          <a:lnRef idx="1">
            <a:schemeClr val="accent1"/>
          </a:lnRef>
          <a:fillRef idx="0">
            <a:schemeClr val="accent1"/>
          </a:fillRef>
          <a:effectRef idx="0">
            <a:schemeClr val="accent1"/>
          </a:effectRef>
          <a:fontRef idx="minor">
            <a:schemeClr val="tx1"/>
          </a:fontRef>
        </p:style>
      </p:cxnSp>
      <p:pic>
        <p:nvPicPr>
          <p:cNvPr id="12" name="Graphic 11" descr="Marker with solid fill">
            <a:extLst>
              <a:ext uri="{FF2B5EF4-FFF2-40B4-BE49-F238E27FC236}">
                <a16:creationId xmlns:a16="http://schemas.microsoft.com/office/drawing/2014/main" id="{750247C3-5E63-E90A-19B3-99534CCBBA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13010" y="2502075"/>
            <a:ext cx="690951" cy="690951"/>
          </a:xfrm>
          <a:prstGeom prst="rect">
            <a:avLst/>
          </a:prstGeom>
        </p:spPr>
      </p:pic>
      <p:sp>
        <p:nvSpPr>
          <p:cNvPr id="13" name="TextBox 12">
            <a:extLst>
              <a:ext uri="{FF2B5EF4-FFF2-40B4-BE49-F238E27FC236}">
                <a16:creationId xmlns:a16="http://schemas.microsoft.com/office/drawing/2014/main" id="{C966689F-A893-D0D6-02A3-CC24FF7284C1}"/>
              </a:ext>
            </a:extLst>
          </p:cNvPr>
          <p:cNvSpPr txBox="1"/>
          <p:nvPr/>
        </p:nvSpPr>
        <p:spPr>
          <a:xfrm>
            <a:off x="10355337" y="3047207"/>
            <a:ext cx="2344994" cy="461665"/>
          </a:xfrm>
          <a:prstGeom prst="rect">
            <a:avLst/>
          </a:prstGeom>
          <a:noFill/>
        </p:spPr>
        <p:txBody>
          <a:bodyPr wrap="square" rtlCol="0">
            <a:spAutoFit/>
          </a:bodyPr>
          <a:lstStyle/>
          <a:p>
            <a:r>
              <a:rPr lang="en-US" sz="2400" dirty="0">
                <a:solidFill>
                  <a:srgbClr val="F8981D"/>
                </a:solidFill>
                <a:latin typeface="Proxima Nova" panose="02000506030000020004" pitchFamily="2" charset="0"/>
              </a:rPr>
              <a:t>Seattle</a:t>
            </a:r>
          </a:p>
        </p:txBody>
      </p:sp>
      <p:pic>
        <p:nvPicPr>
          <p:cNvPr id="14" name="Graphic 13" descr="Marker with solid fill">
            <a:extLst>
              <a:ext uri="{FF2B5EF4-FFF2-40B4-BE49-F238E27FC236}">
                <a16:creationId xmlns:a16="http://schemas.microsoft.com/office/drawing/2014/main" id="{F6E75E3A-879B-00ED-6906-401FD8AC40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68691" y="0"/>
            <a:ext cx="690951" cy="690951"/>
          </a:xfrm>
          <a:prstGeom prst="rect">
            <a:avLst/>
          </a:prstGeom>
        </p:spPr>
      </p:pic>
      <p:sp>
        <p:nvSpPr>
          <p:cNvPr id="15" name="TextBox 14">
            <a:extLst>
              <a:ext uri="{FF2B5EF4-FFF2-40B4-BE49-F238E27FC236}">
                <a16:creationId xmlns:a16="http://schemas.microsoft.com/office/drawing/2014/main" id="{A75E6005-CC02-BD94-C739-DEF2B137CC3C}"/>
              </a:ext>
            </a:extLst>
          </p:cNvPr>
          <p:cNvSpPr txBox="1"/>
          <p:nvPr/>
        </p:nvSpPr>
        <p:spPr>
          <a:xfrm>
            <a:off x="9833790" y="132868"/>
            <a:ext cx="1558440" cy="461665"/>
          </a:xfrm>
          <a:prstGeom prst="rect">
            <a:avLst/>
          </a:prstGeom>
          <a:noFill/>
        </p:spPr>
        <p:txBody>
          <a:bodyPr wrap="square" rtlCol="0">
            <a:spAutoFit/>
          </a:bodyPr>
          <a:lstStyle/>
          <a:p>
            <a:r>
              <a:rPr lang="en-US" sz="2400" dirty="0">
                <a:solidFill>
                  <a:srgbClr val="F8981D"/>
                </a:solidFill>
                <a:latin typeface="Proxima Nova" panose="02000506030000020004" pitchFamily="2" charset="0"/>
              </a:rPr>
              <a:t>Montana</a:t>
            </a:r>
          </a:p>
        </p:txBody>
      </p:sp>
      <p:pic>
        <p:nvPicPr>
          <p:cNvPr id="1028" name="Picture 4" descr="Free clip art &quot;Ringing Bell&quot; by algotruneman">
            <a:extLst>
              <a:ext uri="{FF2B5EF4-FFF2-40B4-BE49-F238E27FC236}">
                <a16:creationId xmlns:a16="http://schemas.microsoft.com/office/drawing/2014/main" id="{37C98BB5-ED03-95E0-E0E5-247BC2CBE9E6}"/>
              </a:ext>
            </a:extLst>
          </p:cNvPr>
          <p:cNvPicPr>
            <a:picLocks noChangeAspect="1" noChangeArrowheads="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598539">
            <a:off x="9965395" y="3998101"/>
            <a:ext cx="664985" cy="15741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03ED697-B029-DACF-5FB1-718F4A5D67B9}"/>
              </a:ext>
            </a:extLst>
          </p:cNvPr>
          <p:cNvSpPr txBox="1"/>
          <p:nvPr/>
        </p:nvSpPr>
        <p:spPr>
          <a:xfrm>
            <a:off x="9552873" y="3416539"/>
            <a:ext cx="2446504" cy="830997"/>
          </a:xfrm>
          <a:prstGeom prst="rect">
            <a:avLst/>
          </a:prstGeom>
          <a:noFill/>
        </p:spPr>
        <p:txBody>
          <a:bodyPr wrap="none" rtlCol="0">
            <a:spAutoFit/>
          </a:bodyPr>
          <a:lstStyle/>
          <a:p>
            <a:pPr algn="ctr"/>
            <a:r>
              <a:rPr lang="en-US" sz="2400" dirty="0">
                <a:solidFill>
                  <a:srgbClr val="F8981D"/>
                </a:solidFill>
                <a:latin typeface="Proxima Nova" panose="02000506030000020004" pitchFamily="2" charset="0"/>
              </a:rPr>
              <a:t>February 1, 2024</a:t>
            </a:r>
          </a:p>
          <a:p>
            <a:pPr algn="ctr"/>
            <a:r>
              <a:rPr lang="en-US" sz="2400" dirty="0">
                <a:solidFill>
                  <a:srgbClr val="F8981D"/>
                </a:solidFill>
                <a:latin typeface="Proxima Nova" panose="02000506030000020004" pitchFamily="2" charset="0"/>
              </a:rPr>
              <a:t>(Last infusion)</a:t>
            </a:r>
          </a:p>
        </p:txBody>
      </p:sp>
    </p:spTree>
    <p:extLst>
      <p:ext uri="{BB962C8B-B14F-4D97-AF65-F5344CB8AC3E}">
        <p14:creationId xmlns:p14="http://schemas.microsoft.com/office/powerpoint/2010/main" val="2461407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1C394C2A-E17A-75C3-815C-BD83F1A7E22D}"/>
              </a:ext>
            </a:extLst>
          </p:cNvPr>
          <p:cNvSpPr txBox="1">
            <a:spLocks/>
          </p:cNvSpPr>
          <p:nvPr/>
        </p:nvSpPr>
        <p:spPr>
          <a:xfrm>
            <a:off x="467140" y="127120"/>
            <a:ext cx="8464825" cy="2387600"/>
          </a:xfrm>
          <a:prstGeom prst="rect">
            <a:avLst/>
          </a:prstGeom>
        </p:spPr>
        <p:txBody>
          <a:bodyPr/>
          <a:lstStyle>
            <a:lvl1pPr algn="l" defTabSz="914400" rtl="0" eaLnBrk="1" latinLnBrk="0" hangingPunct="1">
              <a:lnSpc>
                <a:spcPct val="90000"/>
              </a:lnSpc>
              <a:spcBef>
                <a:spcPct val="0"/>
              </a:spcBef>
              <a:buNone/>
              <a:defRPr sz="4400" b="1" i="0" kern="1200">
                <a:solidFill>
                  <a:srgbClr val="024B92"/>
                </a:solidFill>
                <a:latin typeface="Proxima Nova Black" panose="02000506030000020004" pitchFamily="2" charset="0"/>
                <a:ea typeface="+mj-ea"/>
                <a:cs typeface="+mj-cs"/>
              </a:defRPr>
            </a:lvl1pPr>
          </a:lstStyle>
          <a:p>
            <a:r>
              <a:rPr lang="en-US" dirty="0">
                <a:solidFill>
                  <a:schemeClr val="bg1"/>
                </a:solidFill>
              </a:rPr>
              <a:t>PSF Impact On All-Star Eli:</a:t>
            </a:r>
          </a:p>
        </p:txBody>
      </p:sp>
      <p:sp>
        <p:nvSpPr>
          <p:cNvPr id="3" name="TextBox 2">
            <a:extLst>
              <a:ext uri="{FF2B5EF4-FFF2-40B4-BE49-F238E27FC236}">
                <a16:creationId xmlns:a16="http://schemas.microsoft.com/office/drawing/2014/main" id="{1F286437-4287-3CD2-1BCA-6AEA10196A0F}"/>
              </a:ext>
            </a:extLst>
          </p:cNvPr>
          <p:cNvSpPr txBox="1"/>
          <p:nvPr/>
        </p:nvSpPr>
        <p:spPr>
          <a:xfrm>
            <a:off x="3896139" y="4081670"/>
            <a:ext cx="184731" cy="369332"/>
          </a:xfrm>
          <a:prstGeom prst="rect">
            <a:avLst/>
          </a:prstGeom>
          <a:noFill/>
        </p:spPr>
        <p:txBody>
          <a:bodyPr wrap="none" rtlCol="0">
            <a:spAutoFit/>
          </a:bodyPr>
          <a:lstStyle/>
          <a:p>
            <a:endParaRPr lang="en-US"/>
          </a:p>
        </p:txBody>
      </p:sp>
      <p:pic>
        <p:nvPicPr>
          <p:cNvPr id="7" name="Picture 6" descr="A child standing in front of water&#10;&#10;Description automatically generated">
            <a:extLst>
              <a:ext uri="{FF2B5EF4-FFF2-40B4-BE49-F238E27FC236}">
                <a16:creationId xmlns:a16="http://schemas.microsoft.com/office/drawing/2014/main" id="{4B75A034-8D24-05A9-D844-C8DFE2C24AD8}"/>
              </a:ext>
            </a:extLst>
          </p:cNvPr>
          <p:cNvPicPr>
            <a:picLocks noChangeAspect="1"/>
          </p:cNvPicPr>
          <p:nvPr/>
        </p:nvPicPr>
        <p:blipFill>
          <a:blip r:embed="rId3"/>
          <a:stretch>
            <a:fillRect/>
          </a:stretch>
        </p:blipFill>
        <p:spPr>
          <a:xfrm>
            <a:off x="9056915" y="26307"/>
            <a:ext cx="3135086" cy="3156174"/>
          </a:xfrm>
          <a:prstGeom prst="rect">
            <a:avLst/>
          </a:prstGeom>
          <a:effectLst>
            <a:softEdge rad="317500"/>
          </a:effectLst>
        </p:spPr>
      </p:pic>
      <p:sp>
        <p:nvSpPr>
          <p:cNvPr id="9" name="TextBox 8">
            <a:extLst>
              <a:ext uri="{FF2B5EF4-FFF2-40B4-BE49-F238E27FC236}">
                <a16:creationId xmlns:a16="http://schemas.microsoft.com/office/drawing/2014/main" id="{9E157164-5452-F56F-DB8D-F6A0D0290656}"/>
              </a:ext>
            </a:extLst>
          </p:cNvPr>
          <p:cNvSpPr txBox="1"/>
          <p:nvPr/>
        </p:nvSpPr>
        <p:spPr>
          <a:xfrm>
            <a:off x="253004" y="4343281"/>
            <a:ext cx="11938996" cy="3231654"/>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solidFill>
                <a:latin typeface="Proxima Nova" panose="02000506030000020004" pitchFamily="2" charset="0"/>
              </a:rPr>
              <a:t>Tom (Eli’s father) owned a business, and Kira (Eli’s mother) was a massage therapist. After Eli’s diagnosis, Kira and Tom were fearful of shutting the business, and Kira was not working. </a:t>
            </a:r>
            <a:r>
              <a:rPr lang="en-US" kern="100" dirty="0">
                <a:solidFill>
                  <a:schemeClr val="bg1"/>
                </a:solidFill>
                <a:latin typeface="Proxima Nova" panose="02000506030000020004" pitchFamily="2" charset="0"/>
                <a:cs typeface="Times New Roman" panose="02020603050405020304" pitchFamily="18" charset="0"/>
              </a:rPr>
              <a:t>F</a:t>
            </a:r>
            <a:r>
              <a:rPr lang="en-US"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inancial obligations were a burden, amid Eli’s treatments. The family needed to solely focus on Eli. He received treatment in Seattle, although the family lived in Montana. They were facing additional expenses for travel.</a:t>
            </a:r>
          </a:p>
          <a:p>
            <a:endParaRPr lang="en-US"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PSF sent an </a:t>
            </a:r>
            <a:r>
              <a:rPr lang="en-US" sz="1800" b="1" kern="100" dirty="0">
                <a:solidFill>
                  <a:srgbClr val="F8981D"/>
                </a:solidFill>
                <a:effectLst/>
                <a:latin typeface="Proxima Nova" panose="02000506030000020004" pitchFamily="2" charset="0"/>
                <a:ea typeface="Calibri" panose="020F0502020204030204" pitchFamily="34" charset="0"/>
                <a:cs typeface="Times New Roman" panose="02020603050405020304" pitchFamily="18" charset="0"/>
              </a:rPr>
              <a:t>Orange Envelope</a:t>
            </a:r>
            <a:r>
              <a:rPr lang="en-US" sz="1800"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 including </a:t>
            </a:r>
            <a:r>
              <a:rPr lang="en-US" sz="1800" b="1"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gift cards and donations</a:t>
            </a:r>
            <a:r>
              <a:rPr lang="en-US" sz="1800"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 Additionally, </a:t>
            </a:r>
            <a:r>
              <a:rPr lang="en-US" sz="1800" b="1" kern="100" dirty="0">
                <a:solidFill>
                  <a:srgbClr val="F8981D"/>
                </a:solidFill>
                <a:effectLst/>
                <a:latin typeface="Proxima Nova" panose="02000506030000020004" pitchFamily="2" charset="0"/>
                <a:ea typeface="Calibri" panose="020F0502020204030204" pitchFamily="34" charset="0"/>
                <a:cs typeface="Times New Roman" panose="02020603050405020304" pitchFamily="18" charset="0"/>
              </a:rPr>
              <a:t>$500.00 </a:t>
            </a:r>
            <a:r>
              <a:rPr lang="en-US" sz="1800"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was allocated to the family and used for </a:t>
            </a:r>
            <a:r>
              <a:rPr lang="en-US" sz="1800" b="1"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gas, food, and additional items for Eli</a:t>
            </a:r>
            <a:r>
              <a:rPr lang="en-US" sz="1800"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 Eli faces regular chemo and lumbar punctures. He also faced intense treatments, including intramuscular injections in his legs that caused immense nausea. Eli became sick again after a period of six weeks, where the PSF provided a </a:t>
            </a:r>
            <a:r>
              <a:rPr lang="en-US" sz="1800" b="1" kern="100" dirty="0">
                <a:solidFill>
                  <a:srgbClr val="F8981D"/>
                </a:solidFill>
                <a:effectLst/>
                <a:latin typeface="Proxima Nova" panose="02000506030000020004" pitchFamily="2" charset="0"/>
                <a:ea typeface="Calibri" panose="020F0502020204030204" pitchFamily="34" charset="0"/>
                <a:cs typeface="Times New Roman" panose="02020603050405020304" pitchFamily="18" charset="0"/>
              </a:rPr>
              <a:t>grant</a:t>
            </a:r>
            <a:r>
              <a:rPr lang="en-US" sz="1800"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 to </a:t>
            </a:r>
            <a:r>
              <a:rPr lang="en-US" sz="1800" b="1"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assist with mortgage expenses.</a:t>
            </a:r>
          </a:p>
          <a:p>
            <a:pPr marL="342900" indent="-342900">
              <a:buFont typeface="Arial" panose="020B0604020202020204" pitchFamily="34" charset="0"/>
              <a:buChar char="•"/>
            </a:pPr>
            <a:endParaRPr lang="en-US" kern="1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bg1"/>
              </a:solidFill>
              <a:latin typeface="Proxima Nova" panose="02000506030000020004" pitchFamily="2" charset="0"/>
            </a:endParaRPr>
          </a:p>
        </p:txBody>
      </p:sp>
      <p:sp>
        <p:nvSpPr>
          <p:cNvPr id="11" name="TextBox 10">
            <a:extLst>
              <a:ext uri="{FF2B5EF4-FFF2-40B4-BE49-F238E27FC236}">
                <a16:creationId xmlns:a16="http://schemas.microsoft.com/office/drawing/2014/main" id="{14C29C3E-94A5-5494-896F-E9FD88C049BA}"/>
              </a:ext>
            </a:extLst>
          </p:cNvPr>
          <p:cNvSpPr txBox="1"/>
          <p:nvPr/>
        </p:nvSpPr>
        <p:spPr>
          <a:xfrm>
            <a:off x="342190" y="944422"/>
            <a:ext cx="8714725" cy="954107"/>
          </a:xfrm>
          <a:prstGeom prst="rect">
            <a:avLst/>
          </a:prstGeom>
          <a:noFill/>
        </p:spPr>
        <p:txBody>
          <a:bodyPr wrap="square" rtlCol="0">
            <a:spAutoFit/>
          </a:bodyPr>
          <a:lstStyle/>
          <a:p>
            <a:r>
              <a:rPr lang="en-US" sz="2800" b="1" dirty="0">
                <a:solidFill>
                  <a:schemeClr val="bg1"/>
                </a:solidFill>
                <a:latin typeface="Proxima Nova" panose="02000506030000020004" pitchFamily="2" charset="0"/>
              </a:rPr>
              <a:t>”This is lymphoma. We need to life-flight him to a children’s hospital now.”</a:t>
            </a:r>
          </a:p>
        </p:txBody>
      </p:sp>
      <p:sp>
        <p:nvSpPr>
          <p:cNvPr id="13" name="TextBox 12">
            <a:extLst>
              <a:ext uri="{FF2B5EF4-FFF2-40B4-BE49-F238E27FC236}">
                <a16:creationId xmlns:a16="http://schemas.microsoft.com/office/drawing/2014/main" id="{A4B66B12-0CB5-D740-C247-FC6F496C7802}"/>
              </a:ext>
            </a:extLst>
          </p:cNvPr>
          <p:cNvSpPr txBox="1"/>
          <p:nvPr/>
        </p:nvSpPr>
        <p:spPr>
          <a:xfrm>
            <a:off x="1579193" y="2212953"/>
            <a:ext cx="6739501" cy="830997"/>
          </a:xfrm>
          <a:prstGeom prst="rect">
            <a:avLst/>
          </a:prstGeom>
          <a:noFill/>
        </p:spPr>
        <p:txBody>
          <a:bodyPr wrap="square">
            <a:spAutoFit/>
          </a:bodyPr>
          <a:lstStyle/>
          <a:p>
            <a:r>
              <a:rPr lang="en-US" sz="2400" dirty="0">
                <a:solidFill>
                  <a:schemeClr val="bg1"/>
                </a:solidFill>
                <a:latin typeface="Proxima Nova" panose="02000506030000020004" pitchFamily="2" charset="0"/>
              </a:rPr>
              <a:t>One of the most difficult things that a parent can hear – that their child has cancer.</a:t>
            </a:r>
          </a:p>
        </p:txBody>
      </p:sp>
    </p:spTree>
    <p:extLst>
      <p:ext uri="{BB962C8B-B14F-4D97-AF65-F5344CB8AC3E}">
        <p14:creationId xmlns:p14="http://schemas.microsoft.com/office/powerpoint/2010/main" val="1461983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9D2E8E1-D414-6B49-BE7A-0C9936D57595}" vid="{C59BBF54-2384-7E49-9E20-B558CEDEDB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DB854701EA50449EDFE222D678F9D1" ma:contentTypeVersion="18" ma:contentTypeDescription="Create a new document." ma:contentTypeScope="" ma:versionID="2105a9a43e9a615e0a198992d8da77a7">
  <xsd:schema xmlns:xsd="http://www.w3.org/2001/XMLSchema" xmlns:xs="http://www.w3.org/2001/XMLSchema" xmlns:p="http://schemas.microsoft.com/office/2006/metadata/properties" xmlns:ns2="fc3ef60e-24f9-4a7a-a8a5-865e53a097b9" xmlns:ns3="b683b398-b18a-4366-9ff2-8de62d131ff1" targetNamespace="http://schemas.microsoft.com/office/2006/metadata/properties" ma:root="true" ma:fieldsID="4eeb9d193717c9b36dbc1ee1a0e943d1" ns2:_="" ns3:_="">
    <xsd:import namespace="fc3ef60e-24f9-4a7a-a8a5-865e53a097b9"/>
    <xsd:import namespace="b683b398-b18a-4366-9ff2-8de62d131ff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ef60e-24f9-4a7a-a8a5-865e53a097b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d09d023c-392c-495a-9a88-e97468141857}" ma:internalName="TaxCatchAll" ma:showField="CatchAllData" ma:web="fc3ef60e-24f9-4a7a-a8a5-865e53a097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683b398-b18a-4366-9ff2-8de62d131ff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9fdee1e-1c98-4aad-9cf8-79ba8ea842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3ef60e-24f9-4a7a-a8a5-865e53a097b9" xsi:nil="true"/>
    <lcf76f155ced4ddcb4097134ff3c332f xmlns="b683b398-b18a-4366-9ff2-8de62d131ff1">
      <Terms xmlns="http://schemas.microsoft.com/office/infopath/2007/PartnerControls"/>
    </lcf76f155ced4ddcb4097134ff3c332f>
    <SharedWithUsers xmlns="fc3ef60e-24f9-4a7a-a8a5-865e53a097b9">
      <UserInfo>
        <DisplayName>Jenna Frazier</DisplayName>
        <AccountId>2326</AccountId>
        <AccountType/>
      </UserInfo>
    </SharedWithUsers>
  </documentManagement>
</p:properties>
</file>

<file path=customXml/itemProps1.xml><?xml version="1.0" encoding="utf-8"?>
<ds:datastoreItem xmlns:ds="http://schemas.openxmlformats.org/officeDocument/2006/customXml" ds:itemID="{B8925AF7-67A5-4C8C-A223-4292F0F82D2D}">
  <ds:schemaRefs>
    <ds:schemaRef ds:uri="b683b398-b18a-4366-9ff2-8de62d131ff1"/>
    <ds:schemaRef ds:uri="fc3ef60e-24f9-4a7a-a8a5-865e53a097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9C4220-2358-44D7-BA5A-728517EA70F0}">
  <ds:schemaRefs>
    <ds:schemaRef ds:uri="http://schemas.microsoft.com/sharepoint/v3/contenttype/forms"/>
  </ds:schemaRefs>
</ds:datastoreItem>
</file>

<file path=customXml/itemProps3.xml><?xml version="1.0" encoding="utf-8"?>
<ds:datastoreItem xmlns:ds="http://schemas.openxmlformats.org/officeDocument/2006/customXml" ds:itemID="{815FE305-F5B2-4684-956C-C4301BF9D4D8}">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b683b398-b18a-4366-9ff2-8de62d131ff1"/>
    <ds:schemaRef ds:uri="http://purl.org/dc/dcmitype/"/>
    <ds:schemaRef ds:uri="http://purl.org/dc/terms/"/>
    <ds:schemaRef ds:uri="http://schemas.microsoft.com/office/infopath/2007/PartnerControls"/>
    <ds:schemaRef ds:uri="fc3ef60e-24f9-4a7a-a8a5-865e53a097b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1181</TotalTime>
  <Words>2455</Words>
  <Application>Microsoft Office PowerPoint</Application>
  <PresentationFormat>Widescreen</PresentationFormat>
  <Paragraphs>137</Paragraphs>
  <Slides>15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HanziPen SC</vt:lpstr>
      <vt:lpstr>Helvetica</vt:lpstr>
      <vt:lpstr>Proxima Nova</vt:lpstr>
      <vt:lpstr>Proxima Nova Black</vt:lpstr>
      <vt:lpstr>Wingdings</vt:lpstr>
      <vt:lpstr>Office Theme</vt:lpstr>
      <vt:lpstr>PS Pack Meeting</vt:lpstr>
      <vt:lpstr>Agenda</vt:lpstr>
      <vt:lpstr>E-Board Reminders:</vt:lpstr>
      <vt:lpstr>E-Board Reminders Continued:</vt:lpstr>
      <vt:lpstr>E-Board Reminders Continued:</vt:lpstr>
      <vt:lpstr>Icebreaker Activity: Two Truths &amp; One Lie – Pinky Swear Edition</vt:lpstr>
      <vt:lpstr>PowerPoint Presentation</vt:lpstr>
      <vt:lpstr>All-Star Spotlight: February</vt:lpstr>
      <vt:lpstr>PowerPoint Presentation</vt:lpstr>
      <vt:lpstr>Orange Envelope Challenge – Fundraising Initiatives:</vt:lpstr>
      <vt:lpstr>Letters of Encouragement Reminders:</vt:lpstr>
      <vt:lpstr>Letters of Encouragement Examples:</vt:lpstr>
      <vt:lpstr>Choosing An All-Star:</vt:lpstr>
      <vt:lpstr>Foundation Updates For the Pack: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Gabriella Del Rio</dc:creator>
  <cp:lastModifiedBy>Malaina Saha</cp:lastModifiedBy>
  <cp:revision>3</cp:revision>
  <dcterms:created xsi:type="dcterms:W3CDTF">2024-02-01T00:45:19Z</dcterms:created>
  <dcterms:modified xsi:type="dcterms:W3CDTF">2024-02-02T18:28:13Z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0x010100CCDB854701EA50449EDFE222D678F9D1</vt:lpwstr>
  </property>
  <property fmtid="{D5CDD505-2E9C-101B-9397-08002B2CF9AE}" pid="3" name="MediaServiceImageTags">
    <vt:lpwstr/>
  </property>
</Properties>
</file>